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wmf" ContentType="image/x-wmf"/>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chart7.xml" ContentType="application/vnd.openxmlformats-officedocument.drawingml.chart+xml"/>
  <Override PartName="/ppt/charts/style6.xml" ContentType="application/vnd.ms-office.chartstyle+xml"/>
  <Override PartName="/ppt/charts/colors6.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491" r:id="rId26"/>
  </p:sldMasterIdLst>
  <p:notesMasterIdLst>
    <p:notesMasterId r:id="rId36"/>
  </p:notesMasterIdLst>
  <p:handoutMasterIdLst>
    <p:handoutMasterId r:id="rId37"/>
  </p:handoutMasterIdLst>
  <p:sldIdLst>
    <p:sldId id="2076137655" r:id="rId27"/>
    <p:sldId id="2076137656" r:id="rId28"/>
    <p:sldId id="2076137657" r:id="rId29"/>
    <p:sldId id="2076137658" r:id="rId30"/>
    <p:sldId id="2076137659" r:id="rId31"/>
    <p:sldId id="2076137660" r:id="rId32"/>
    <p:sldId id="2076137661" r:id="rId33"/>
    <p:sldId id="2076137662" r:id="rId34"/>
    <p:sldId id="2076137663" r:id="rId35"/>
  </p:sldIdLst>
  <p:sldSz cx="12192000" cy="6858000"/>
  <p:notesSz cx="6858000" cy="9144000"/>
  <p:defaultTextStyle>
    <a:defPPr>
      <a:defRPr lang="en-US"/>
    </a:defPPr>
    <a:lvl1pPr marL="0" eaLnBrk="1" hangingPunct="1">
      <a:spcBef>
        <a:spcPts val="1200"/>
      </a:spcBef>
      <a:spcAft>
        <a:spcPts val="1200"/>
      </a:spcAft>
      <a:defRPr sz="2200">
        <a:solidFill>
          <a:schemeClr val="tx1"/>
        </a:solidFill>
        <a:latin typeface="Calibre Light" panose="020B0303030202060203" pitchFamily="34" charset="0"/>
        <a:ea typeface="+mn-ea"/>
        <a:cs typeface="+mn-cs"/>
      </a:defRPr>
    </a:lvl1pPr>
    <a:lvl2pPr marL="0" indent="0" eaLnBrk="1" hangingPunct="1">
      <a:spcAft>
        <a:spcPts val="600"/>
      </a:spcAft>
      <a:defRPr sz="1600" b="0">
        <a:solidFill>
          <a:schemeClr val="tx1"/>
        </a:solidFill>
        <a:latin typeface="Calibre Semibold" panose="020B0703030202060203" pitchFamily="34" charset="0"/>
        <a:ea typeface="+mn-ea"/>
        <a:cs typeface="+mn-cs"/>
      </a:defRPr>
    </a:lvl2pPr>
    <a:lvl3pPr marL="0" indent="0" eaLnBrk="1" hangingPunct="1">
      <a:spcBef>
        <a:spcPts val="300"/>
      </a:spcBef>
      <a:spcAft>
        <a:spcPts val="300"/>
      </a:spcAft>
      <a:defRPr sz="1200">
        <a:solidFill>
          <a:schemeClr val="tx1"/>
        </a:solidFill>
        <a:latin typeface="+mn-lt"/>
        <a:ea typeface="+mn-ea"/>
        <a:cs typeface="+mn-cs"/>
      </a:defRPr>
    </a:lvl3pPr>
    <a:lvl4pPr marL="171450" indent="-171450" eaLnBrk="1" hangingPunct="1">
      <a:spcBef>
        <a:spcPts val="300"/>
      </a:spcBef>
      <a:spcAft>
        <a:spcPts val="300"/>
      </a:spcAft>
      <a:buClr>
        <a:schemeClr val="tx1"/>
      </a:buClr>
      <a:buFont typeface="SwissReSansOTLight" panose="04000400000000000000" pitchFamily="82" charset="0"/>
      <a:buChar char="–"/>
      <a:defRPr sz="1200">
        <a:solidFill>
          <a:schemeClr val="tx1"/>
        </a:solidFill>
        <a:latin typeface="+mn-lt"/>
        <a:ea typeface="+mn-ea"/>
        <a:cs typeface="+mn-cs"/>
      </a:defRPr>
    </a:lvl4pPr>
    <a:lvl5pPr marL="360363" indent="-184150" eaLnBrk="1" hangingPunct="1">
      <a:spcBef>
        <a:spcPts val="300"/>
      </a:spcBef>
      <a:spcAft>
        <a:spcPts val="300"/>
      </a:spcAft>
      <a:buFont typeface="SwissReSansOTLight" panose="04000400000000000000" pitchFamily="82" charset="0"/>
      <a:buChar char="–"/>
      <a:defRPr sz="1200" b="0">
        <a:solidFill>
          <a:schemeClr val="tx1"/>
        </a:solidFill>
        <a:latin typeface="+mn-lt"/>
        <a:ea typeface="+mn-ea"/>
        <a:cs typeface="+mn-cs"/>
      </a:defRPr>
    </a:lvl5pPr>
    <a:lvl6pPr marL="0" indent="0" eaLnBrk="1" hangingPunct="1">
      <a:spcBef>
        <a:spcPts val="600"/>
      </a:spcBef>
      <a:spcAft>
        <a:spcPts val="0"/>
      </a:spcAft>
      <a:buClr>
        <a:schemeClr val="tx1"/>
      </a:buClr>
      <a:buFontTx/>
      <a:buNone/>
      <a:defRPr sz="1200">
        <a:solidFill>
          <a:schemeClr val="tx1"/>
        </a:solidFill>
        <a:latin typeface="Calibre Semibold" panose="020B0703030202060203" pitchFamily="34" charset="0"/>
        <a:ea typeface="+mn-ea"/>
        <a:cs typeface="+mn-cs"/>
      </a:defRPr>
    </a:lvl6pPr>
    <a:lvl7pPr marL="0" indent="0" eaLnBrk="1" hangingPunct="1">
      <a:spcBef>
        <a:spcPts val="600"/>
      </a:spcBef>
      <a:defRPr sz="1050">
        <a:solidFill>
          <a:schemeClr val="tx1"/>
        </a:solidFill>
        <a:latin typeface="Calibre Semibold" panose="020B0703030202060203" pitchFamily="34" charset="0"/>
        <a:ea typeface="+mn-ea"/>
        <a:cs typeface="+mn-cs"/>
      </a:defRPr>
    </a:lvl7pPr>
    <a:lvl8pPr marL="0" indent="0" eaLnBrk="1" hangingPunct="1">
      <a:spcBef>
        <a:spcPts val="300"/>
      </a:spcBef>
      <a:spcAft>
        <a:spcPts val="300"/>
      </a:spcAft>
      <a:defRPr sz="1050" b="0">
        <a:solidFill>
          <a:schemeClr val="tx1"/>
        </a:solidFill>
        <a:latin typeface="+mn-lt"/>
        <a:ea typeface="+mn-ea"/>
        <a:cs typeface="+mn-cs"/>
      </a:defRPr>
    </a:lvl8pPr>
    <a:lvl9pPr marL="171450" indent="-171450" eaLnBrk="1" hangingPunct="1">
      <a:spcBef>
        <a:spcPts val="200"/>
      </a:spcBef>
      <a:spcAft>
        <a:spcPts val="200"/>
      </a:spcAft>
      <a:buFont typeface="SwissReSansOTLight" panose="04000400000000000000" pitchFamily="82" charset="0"/>
      <a:buChar char="–"/>
      <a:defRPr sz="105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2A2D"/>
    <a:srgbClr val="E6E6E6"/>
    <a:srgbClr val="C0D4CB"/>
    <a:srgbClr val="CAD1D3"/>
    <a:srgbClr val="FF3399"/>
    <a:srgbClr val="17E891"/>
    <a:srgbClr val="7F7F7F"/>
    <a:srgbClr val="AD2A2A"/>
    <a:srgbClr val="395154"/>
    <a:srgbClr val="9A5E4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2CED91C-A011-44B1-8F70-E20528AEC630}" v="8" dt="2026-04-09T14:39:23.751"/>
  </p1510:revLst>
</p1510:revInfo>
</file>

<file path=ppt/tableStyles.xml><?xml version="1.0" encoding="utf-8"?>
<a:tblStyleLst xmlns:a="http://schemas.openxmlformats.org/drawingml/2006/main" def="{AAFF3900-356E-4A21-B42E-9272C98913C2}">
  <a:tblStyle styleId="{6EB843CA-C2C2-4D07-8CA5-9BBCF8472AE9}" styleName="CBRE Table - Emerald Option 1">
    <a:wholeTbl>
      <a:tcTxStyle>
        <a:fontRef idx="minor"/>
        <a:schemeClr val="dk1"/>
      </a:tcTxStyle>
      <a:tcStyle>
        <a:tcBdr>
          <a:left>
            <a:ln w="0" cmpd="sng">
              <a:solidFill>
                <a:schemeClr val="lt1"/>
              </a:solidFill>
            </a:ln>
          </a:left>
          <a:right>
            <a:ln w="0" cmpd="sng">
              <a:solidFill>
                <a:schemeClr val="lt1"/>
              </a:solidFill>
            </a:ln>
          </a:right>
          <a:top>
            <a:ln w="0" cmpd="sng">
              <a:solidFill>
                <a:schemeClr val="lt1"/>
              </a:solidFill>
            </a:ln>
          </a:top>
          <a:bottom>
            <a:ln w="28575" cmpd="sng">
              <a:solidFill>
                <a:schemeClr val="accent6"/>
              </a:solidFill>
            </a:ln>
          </a:bottom>
          <a:insideH>
            <a:ln w="12700" cmpd="sng">
              <a:solidFill>
                <a:srgbClr val="F6F6F6"/>
              </a:solidFill>
            </a:ln>
          </a:insideH>
          <a:insideV>
            <a:ln w="0" cmpd="sng">
              <a:solidFill>
                <a:schemeClr val="lt1">
                  <a:lumMod val="75000"/>
                </a:schemeClr>
              </a:solidFill>
              <a:prstDash val="solid"/>
            </a:ln>
          </a:insideV>
        </a:tcBdr>
        <a:fill>
          <a:solidFill>
            <a:schemeClr val="lt1"/>
          </a:solidFill>
        </a:fill>
      </a:tcStyle>
    </a:wholeTbl>
    <a:band1H>
      <a:tcStyle>
        <a:tcBdr>
          <a:top>
            <a:ln w="12700" cmpd="sng"/>
          </a:top>
        </a:tcBdr>
        <a:fill>
          <a:solidFill>
            <a:srgbClr val="F6F6F6"/>
          </a:solidFill>
        </a:fill>
      </a:tcStyle>
    </a:band1H>
    <a:band2H>
      <a:tcStyle>
        <a:tcBdr>
          <a:top>
            <a:ln w="12700" cmpd="sng"/>
          </a:top>
        </a:tcBdr>
      </a:tcStyle>
    </a:band2H>
    <a:band1V>
      <a:tcStyle>
        <a:tcBdr>
          <a:insideH>
            <a:ln w="12700" cmpd="sng">
              <a:solidFill>
                <a:schemeClr val="lt1"/>
              </a:solidFill>
            </a:ln>
          </a:insideH>
        </a:tcBdr>
        <a:fill>
          <a:solidFill>
            <a:srgbClr val="F6F6F6"/>
          </a:solidFill>
        </a:fill>
      </a:tcStyle>
    </a:band1V>
    <a:band2V>
      <a:tcStyle>
        <a:tcBdr>
          <a:left>
            <a:ln w="0" cmpd="sng">
              <a:solidFill>
                <a:schemeClr val="lt1">
                  <a:lumMod val="75000"/>
                </a:schemeClr>
              </a:solidFill>
              <a:prstDash val="solid"/>
            </a:ln>
          </a:left>
          <a:right>
            <a:ln w="0" cmpd="sng">
              <a:solidFill>
                <a:schemeClr val="lt1">
                  <a:lumMod val="75000"/>
                </a:schemeClr>
              </a:solidFill>
              <a:prstDash val="solid"/>
            </a:ln>
          </a:right>
          <a:insideH>
            <a:ln w="12700" cmpd="sng">
              <a:solidFill>
                <a:srgbClr val="F6F6F6"/>
              </a:solidFill>
            </a:ln>
          </a:insideH>
        </a:tcBdr>
        <a:fill>
          <a:solidFill>
            <a:schemeClr val="lt1"/>
          </a:solidFill>
        </a:fill>
      </a:tcStyle>
    </a:band2V>
    <a:lastCol>
      <a:tcTxStyle b="on">
        <a:fontRef idx="minor"/>
        <a:schemeClr val="lt1"/>
      </a:tcTxStyle>
      <a:tcStyle>
        <a:tcBdr>
          <a:left>
            <a:ln w="0" cmpd="sng">
              <a:solidFill>
                <a:schemeClr val="lt1"/>
              </a:solidFill>
            </a:ln>
          </a:left>
          <a:right>
            <a:ln w="0" cmpd="sng">
              <a:solidFill>
                <a:schemeClr val="lt1"/>
              </a:solidFill>
            </a:ln>
          </a:right>
          <a:top>
            <a:ln w="0" cmpd="sng">
              <a:solidFill>
                <a:schemeClr val="lt1"/>
              </a:solidFill>
            </a:ln>
          </a:top>
          <a:bottom>
            <a:ln w="28575" cmpd="sng">
              <a:solidFill>
                <a:schemeClr val="accent6"/>
              </a:solidFill>
            </a:ln>
          </a:bottom>
          <a:insideH>
            <a:ln w="12700" cmpd="sng">
              <a:solidFill>
                <a:schemeClr val="lt1"/>
              </a:solidFill>
            </a:ln>
          </a:insideH>
          <a:insideV>
            <a:ln w="0" cmpd="sng">
              <a:solidFill>
                <a:schemeClr val="lt1"/>
              </a:solidFill>
            </a:ln>
          </a:insideV>
        </a:tcBdr>
        <a:fill>
          <a:solidFill>
            <a:schemeClr val="dk1"/>
          </a:solidFill>
        </a:fill>
      </a:tcStyle>
    </a:lastCol>
    <a:firstCol>
      <a:tcTxStyle b="on">
        <a:fontRef idx="minor"/>
        <a:schemeClr val="lt1"/>
      </a:tcTxStyle>
      <a:tcStyle>
        <a:tcBdr>
          <a:left>
            <a:ln w="0" cmpd="sng">
              <a:solidFill>
                <a:schemeClr val="lt1"/>
              </a:solidFill>
            </a:ln>
          </a:left>
          <a:right>
            <a:ln w="0" cmpd="sng">
              <a:solidFill>
                <a:schemeClr val="lt1"/>
              </a:solidFill>
            </a:ln>
          </a:right>
          <a:top>
            <a:ln w="0" cmpd="sng">
              <a:solidFill>
                <a:schemeClr val="lt1"/>
              </a:solidFill>
            </a:ln>
          </a:top>
          <a:bottom>
            <a:ln w="28575" cmpd="sng">
              <a:solidFill>
                <a:schemeClr val="accent6"/>
              </a:solidFill>
            </a:ln>
          </a:bottom>
          <a:insideH>
            <a:ln w="12700" cmpd="sng">
              <a:solidFill>
                <a:schemeClr val="lt1"/>
              </a:solidFill>
            </a:ln>
          </a:insideH>
          <a:insideV>
            <a:ln w="0" cmpd="sng">
              <a:solidFill>
                <a:schemeClr val="lt1"/>
              </a:solidFill>
            </a:ln>
          </a:insideV>
        </a:tcBdr>
        <a:fill>
          <a:solidFill>
            <a:schemeClr val="accent6"/>
          </a:solidFill>
        </a:fill>
      </a:tcStyle>
    </a:firstCol>
    <a:lastRow>
      <a:tcTxStyle b="on">
        <a:fontRef idx="minor"/>
        <a:schemeClr val="lt1"/>
      </a:tcTxStyle>
      <a:tcStyle>
        <a:tcBdr>
          <a:top>
            <a:ln w="12700" cmpd="sng">
              <a:solidFill>
                <a:schemeClr val="lt1"/>
              </a:solidFill>
            </a:ln>
          </a:top>
          <a:bottom>
            <a:ln w="28575" cmpd="sng">
              <a:solidFill>
                <a:schemeClr val="dk1"/>
              </a:solidFill>
            </a:ln>
          </a:bottom>
          <a:insideV>
            <a:ln w="0" cmpd="sng">
              <a:solidFill>
                <a:schemeClr val="lt1"/>
              </a:solidFill>
              <a:prstDash val="solid"/>
            </a:ln>
          </a:insideV>
        </a:tcBdr>
        <a:fill>
          <a:solidFill>
            <a:schemeClr val="dk1"/>
          </a:solidFill>
        </a:fill>
      </a:tcStyle>
    </a:lastRow>
    <a:firstRow>
      <a:tcTxStyle b="on">
        <a:fontRef idx="minor"/>
        <a:schemeClr val="lt1"/>
      </a:tcTxStyle>
      <a:tcStyle>
        <a:tcBdr>
          <a:bottom>
            <a:ln w="12700" cmpd="sng">
              <a:solidFill>
                <a:schemeClr val="lt1"/>
              </a:solidFill>
            </a:ln>
          </a:bottom>
          <a:insideV>
            <a:ln w="0" cmpd="sng">
              <a:solidFill>
                <a:schemeClr val="lt1"/>
              </a:solidFill>
              <a:prstDash val="solid"/>
            </a:ln>
          </a:insideV>
        </a:tcBdr>
        <a:fill>
          <a:solidFill>
            <a:schemeClr val="accent6"/>
          </a:solidFill>
        </a:fill>
      </a:tcStyle>
    </a:firstRow>
  </a:tblStyle>
  <a:tblStyle styleId="{611F8288-94FE-428C-BC68-D470A1F505C4}" styleName="CBRE Table - Emerald Option 2">
    <a:wholeTbl>
      <a:tcTxStyle>
        <a:fontRef idx="minor"/>
        <a:schemeClr val="dk1"/>
      </a:tcTxStyle>
      <a:tcStyle>
        <a:tcBdr>
          <a:left>
            <a:ln w="0" cmpd="sng">
              <a:solidFill>
                <a:schemeClr val="lt1"/>
              </a:solidFill>
            </a:ln>
          </a:left>
          <a:right>
            <a:ln w="0" cmpd="sng">
              <a:solidFill>
                <a:schemeClr val="lt1"/>
              </a:solidFill>
            </a:ln>
          </a:right>
          <a:top>
            <a:ln w="0" cmpd="sng">
              <a:solidFill>
                <a:schemeClr val="lt1"/>
              </a:solidFill>
            </a:ln>
          </a:top>
          <a:bottom>
            <a:ln w="28575" cmpd="sng">
              <a:solidFill>
                <a:schemeClr val="accent6"/>
              </a:solidFill>
            </a:ln>
          </a:bottom>
          <a:insideH>
            <a:ln w="12700" cmpd="sng">
              <a:solidFill>
                <a:srgbClr val="F6F6F6"/>
              </a:solidFill>
            </a:ln>
          </a:insideH>
          <a:insideV>
            <a:ln w="0" cmpd="sng">
              <a:solidFill>
                <a:schemeClr val="lt1">
                  <a:lumMod val="75000"/>
                </a:schemeClr>
              </a:solidFill>
              <a:prstDash val="solid"/>
            </a:ln>
          </a:insideV>
        </a:tcBdr>
        <a:fill>
          <a:solidFill>
            <a:schemeClr val="lt1"/>
          </a:solidFill>
        </a:fill>
      </a:tcStyle>
    </a:wholeTbl>
    <a:band1H>
      <a:tcStyle>
        <a:tcBdr>
          <a:top>
            <a:ln w="12700" cmpd="sng">
              <a:solidFill>
                <a:srgbClr val="F6F6F6"/>
              </a:solidFill>
            </a:ln>
          </a:top>
        </a:tcBdr>
        <a:fill>
          <a:solidFill>
            <a:srgbClr val="F6F6F6"/>
          </a:solidFill>
        </a:fill>
      </a:tcStyle>
    </a:band1H>
    <a:band2H>
      <a:tcStyle>
        <a:tcBdr>
          <a:top>
            <a:ln w="12700" cmpd="sng">
              <a:solidFill>
                <a:srgbClr val="F6F6F6"/>
              </a:solidFill>
            </a:ln>
          </a:top>
        </a:tcBdr>
      </a:tcStyle>
    </a:band2H>
    <a:band1V>
      <a:tcStyle>
        <a:tcBdr>
          <a:insideH>
            <a:ln w="12700" cmpd="sng">
              <a:solidFill>
                <a:schemeClr val="lt1"/>
              </a:solidFill>
            </a:ln>
          </a:insideH>
        </a:tcBdr>
        <a:fill>
          <a:solidFill>
            <a:srgbClr val="F6F6F6"/>
          </a:solidFill>
        </a:fill>
      </a:tcStyle>
    </a:band1V>
    <a:band2V>
      <a:tcStyle>
        <a:tcBdr>
          <a:left>
            <a:ln w="0" cmpd="sng">
              <a:solidFill>
                <a:schemeClr val="lt1">
                  <a:lumMod val="75000"/>
                </a:schemeClr>
              </a:solidFill>
              <a:prstDash val="solid"/>
            </a:ln>
          </a:left>
          <a:right>
            <a:ln w="0" cmpd="sng">
              <a:solidFill>
                <a:schemeClr val="lt1">
                  <a:lumMod val="75000"/>
                </a:schemeClr>
              </a:solidFill>
              <a:prstDash val="solid"/>
            </a:ln>
          </a:right>
          <a:insideH>
            <a:ln w="12700" cmpd="sng">
              <a:solidFill>
                <a:srgbClr val="F6F6F6"/>
              </a:solidFill>
            </a:ln>
          </a:insideH>
        </a:tcBdr>
        <a:fill>
          <a:solidFill>
            <a:schemeClr val="lt1"/>
          </a:solidFill>
        </a:fill>
      </a:tcStyle>
    </a:band2V>
    <a:lastCol>
      <a:tcTxStyle b="on">
        <a:fontRef idx="minor"/>
        <a:schemeClr val="dk1"/>
      </a:tcTxStyle>
      <a:tcStyle>
        <a:tcBdr/>
      </a:tcStyle>
    </a:lastCol>
    <a:firstCol>
      <a:tcTxStyle b="on">
        <a:fontRef idx="minor"/>
        <a:schemeClr val="accent6"/>
      </a:tcTxStyle>
      <a:tcStyle>
        <a:tcBdr/>
      </a:tcStyle>
    </a:firstCol>
    <a:lastRow>
      <a:tcTxStyle b="on">
        <a:fontRef idx="minor"/>
        <a:schemeClr val="lt1"/>
      </a:tcTxStyle>
      <a:tcStyle>
        <a:tcBdr>
          <a:top>
            <a:ln w="12700" cmpd="sng">
              <a:solidFill>
                <a:schemeClr val="lt1"/>
              </a:solidFill>
            </a:ln>
          </a:top>
          <a:bottom>
            <a:ln w="28575" cmpd="sng">
              <a:solidFill>
                <a:schemeClr val="dk1"/>
              </a:solidFill>
            </a:ln>
          </a:bottom>
          <a:insideV>
            <a:ln w="0" cmpd="sng">
              <a:solidFill>
                <a:schemeClr val="lt1"/>
              </a:solidFill>
              <a:prstDash val="solid"/>
            </a:ln>
          </a:insideV>
        </a:tcBdr>
        <a:fill>
          <a:solidFill>
            <a:schemeClr val="dk1"/>
          </a:solidFill>
        </a:fill>
      </a:tcStyle>
    </a:lastRow>
    <a:firstRow>
      <a:tcTxStyle b="on">
        <a:fontRef idx="minor"/>
        <a:schemeClr val="lt1"/>
      </a:tcTxStyle>
      <a:tcStyle>
        <a:tcBdr>
          <a:bottom>
            <a:ln w="12700" cmpd="sng">
              <a:solidFill>
                <a:schemeClr val="lt1"/>
              </a:solidFill>
            </a:ln>
          </a:bottom>
          <a:insideV>
            <a:ln w="0" cmpd="sng">
              <a:solidFill>
                <a:schemeClr val="lt1"/>
              </a:solidFill>
              <a:prstDash val="solid"/>
            </a:ln>
          </a:insideV>
        </a:tcBdr>
        <a:fill>
          <a:solidFill>
            <a:schemeClr val="accent6"/>
          </a:solidFill>
        </a:fill>
      </a:tcStyle>
    </a:firstRow>
  </a:tblStyle>
  <a:tblStyle styleId="{EF66C874-BE0A-436F-BFC9-2B0613D0E7D1}" styleName="CBRE Table - Simple Accent Green">
    <a:wholeTbl>
      <a:tcTxStyle>
        <a:fontRef idx="minor"/>
        <a:schemeClr val="dk1"/>
      </a:tcTxStyle>
      <a:tcStyle>
        <a:tcBdr>
          <a:left>
            <a:ln w="0" cmpd="sng">
              <a:solidFill>
                <a:schemeClr val="lt1"/>
              </a:solidFill>
            </a:ln>
          </a:left>
          <a:right>
            <a:ln w="0" cmpd="sng">
              <a:solidFill>
                <a:schemeClr val="lt1"/>
              </a:solidFill>
            </a:ln>
          </a:right>
          <a:top>
            <a:ln w="0" cmpd="sng">
              <a:solidFill>
                <a:schemeClr val="lt1"/>
              </a:solidFill>
            </a:ln>
          </a:top>
          <a:bottom>
            <a:ln w="0" cmpd="sng">
              <a:solidFill>
                <a:srgbClr val="17E88F"/>
              </a:solidFill>
            </a:ln>
          </a:bottom>
          <a:insideH>
            <a:ln w="9525" cmpd="sng">
              <a:solidFill>
                <a:srgbClr val="17E88F"/>
              </a:solidFill>
            </a:ln>
          </a:insideH>
          <a:insideV>
            <a:ln w="0" cmpd="sng">
              <a:solidFill>
                <a:srgbClr val="17E88F"/>
              </a:solidFill>
              <a:prstDash val="solid"/>
            </a:ln>
          </a:insideV>
        </a:tcBdr>
        <a:fill>
          <a:solidFill>
            <a:schemeClr val="lt1"/>
          </a:solidFill>
        </a:fill>
      </a:tcStyle>
    </a:wholeTbl>
    <a:band1H>
      <a:tcStyle>
        <a:tcBdr>
          <a:top>
            <a:ln w="9525" cmpd="sng">
              <a:solidFill>
                <a:srgbClr val="17E88F"/>
              </a:solidFill>
            </a:ln>
          </a:top>
        </a:tcBdr>
      </a:tcStyle>
    </a:band1H>
    <a:band2H>
      <a:tcStyle>
        <a:tcBdr>
          <a:top>
            <a:ln w="9525" cmpd="sng">
              <a:solidFill>
                <a:srgbClr val="17E88F"/>
              </a:solidFill>
            </a:ln>
          </a:top>
        </a:tcBdr>
      </a:tcStyle>
    </a:band2H>
    <a:band1V>
      <a:tcStyle>
        <a:tcBdr>
          <a:insideH>
            <a:ln w="9525" cmpd="sng">
              <a:solidFill>
                <a:srgbClr val="17E88F"/>
              </a:solidFill>
            </a:ln>
          </a:insideH>
        </a:tcBdr>
        <a:fill>
          <a:solidFill>
            <a:srgbClr val="F6F6F6"/>
          </a:solidFill>
        </a:fill>
      </a:tcStyle>
    </a:band1V>
    <a:band2V>
      <a:tcStyle>
        <a:tcBdr>
          <a:left>
            <a:ln w="0" cmpd="sng">
              <a:solidFill>
                <a:schemeClr val="lt1">
                  <a:lumMod val="75000"/>
                </a:schemeClr>
              </a:solidFill>
              <a:prstDash val="solid"/>
            </a:ln>
          </a:left>
          <a:right>
            <a:ln w="0" cmpd="sng">
              <a:solidFill>
                <a:schemeClr val="lt1">
                  <a:lumMod val="75000"/>
                </a:schemeClr>
              </a:solidFill>
              <a:prstDash val="solid"/>
            </a:ln>
          </a:right>
          <a:insideH>
            <a:ln w="9525" cmpd="sng">
              <a:solidFill>
                <a:srgbClr val="17E88F"/>
              </a:solidFill>
            </a:ln>
          </a:insideH>
        </a:tcBdr>
      </a:tcStyle>
    </a:band2V>
    <a:lastCol>
      <a:tcTxStyle b="on">
        <a:fontRef idx="minor"/>
        <a:schemeClr val="dk1"/>
      </a:tcTxStyle>
      <a:tcStyle>
        <a:tcBdr/>
      </a:tcStyle>
    </a:lastCol>
    <a:firstCol>
      <a:tcTxStyle b="on">
        <a:fontRef idx="minor"/>
        <a:schemeClr val="dk1"/>
      </a:tcTxStyle>
      <a:tcStyle>
        <a:tcBdr/>
      </a:tcStyle>
    </a:firstCol>
    <a:lastRow>
      <a:tcTxStyle b="on">
        <a:fontRef idx="minor"/>
        <a:schemeClr val="dk1"/>
      </a:tcTxStyle>
      <a:tcStyle>
        <a:tcBdr>
          <a:top>
            <a:ln w="9525" cmpd="sng">
              <a:solidFill>
                <a:srgbClr val="17E88F"/>
              </a:solidFill>
            </a:ln>
          </a:top>
          <a:bottom>
            <a:ln w="0" cmpd="sng">
              <a:solidFill>
                <a:srgbClr val="17E88F"/>
              </a:solidFill>
            </a:ln>
          </a:bottom>
          <a:insideV>
            <a:ln w="0" cmpd="sng">
              <a:solidFill>
                <a:schemeClr val="lt1"/>
              </a:solidFill>
              <a:prstDash val="solid"/>
            </a:ln>
          </a:insideV>
        </a:tcBdr>
      </a:tcStyle>
    </a:lastRow>
    <a:firstRow>
      <a:tcTxStyle b="on">
        <a:fontRef idx="minor"/>
        <a:schemeClr val="dk1"/>
      </a:tcTxStyle>
      <a:tcStyle>
        <a:tcBdr>
          <a:bottom>
            <a:ln w="9525" cmpd="sng">
              <a:solidFill>
                <a:srgbClr val="17E88F"/>
              </a:solidFill>
            </a:ln>
          </a:bottom>
          <a:insideV>
            <a:ln w="0" cmpd="sng">
              <a:solidFill>
                <a:schemeClr val="lt1"/>
              </a:solidFill>
              <a:prstDash val="solid"/>
            </a:ln>
          </a:insideV>
        </a:tcBdr>
      </a:tcStyle>
    </a:firstRow>
  </a:tblStyle>
  <a:tblStyle styleId="{D834BE9C-F012-464B-B95A-B12DCBAEE013}" styleName="CBRE Table - Simple Light Grey">
    <a:wholeTbl>
      <a:tcTxStyle>
        <a:fontRef idx="minor"/>
        <a:schemeClr val="dk1"/>
      </a:tcTxStyle>
      <a:tcStyle>
        <a:tcBdr>
          <a:left>
            <a:ln w="0" cmpd="sng">
              <a:solidFill>
                <a:schemeClr val="lt1"/>
              </a:solidFill>
            </a:ln>
          </a:left>
          <a:right>
            <a:ln w="0" cmpd="sng">
              <a:solidFill>
                <a:schemeClr val="lt1"/>
              </a:solidFill>
            </a:ln>
          </a:right>
          <a:top>
            <a:ln w="0" cmpd="sng">
              <a:solidFill>
                <a:schemeClr val="lt1"/>
              </a:solidFill>
            </a:ln>
          </a:top>
          <a:bottom>
            <a:ln w="9525" cmpd="sng">
              <a:solidFill>
                <a:schemeClr val="dk1"/>
              </a:solidFill>
            </a:ln>
          </a:bottom>
          <a:insideH>
            <a:ln w="9525" cmpd="sng">
              <a:solidFill>
                <a:schemeClr val="accent3"/>
              </a:solidFill>
            </a:ln>
          </a:insideH>
          <a:insideV>
            <a:ln w="0" cmpd="sng">
              <a:solidFill>
                <a:schemeClr val="accent3"/>
              </a:solidFill>
              <a:prstDash val="solid"/>
            </a:ln>
          </a:insideV>
        </a:tcBdr>
        <a:fill>
          <a:solidFill>
            <a:schemeClr val="lt1"/>
          </a:solidFill>
        </a:fill>
      </a:tcStyle>
    </a:wholeTbl>
    <a:band1H>
      <a:tcStyle>
        <a:tcBdr>
          <a:top>
            <a:ln w="9525" cmpd="sng">
              <a:solidFill>
                <a:schemeClr val="accent3"/>
              </a:solidFill>
            </a:ln>
          </a:top>
        </a:tcBdr>
      </a:tcStyle>
    </a:band1H>
    <a:band2H>
      <a:tcStyle>
        <a:tcBdr>
          <a:top>
            <a:ln w="9525" cmpd="sng">
              <a:solidFill>
                <a:schemeClr val="accent3"/>
              </a:solidFill>
            </a:ln>
          </a:top>
        </a:tcBdr>
      </a:tcStyle>
    </a:band2H>
    <a:band1V>
      <a:tcStyle>
        <a:tcBdr>
          <a:insideH>
            <a:ln w="9525" cmpd="sng">
              <a:solidFill>
                <a:schemeClr val="accent3"/>
              </a:solidFill>
            </a:ln>
          </a:insideH>
        </a:tcBdr>
        <a:fill>
          <a:solidFill>
            <a:srgbClr val="F6F6F6"/>
          </a:solidFill>
        </a:fill>
      </a:tcStyle>
    </a:band1V>
    <a:band2V>
      <a:tcStyle>
        <a:tcBdr>
          <a:left>
            <a:ln w="0" cmpd="sng">
              <a:solidFill>
                <a:schemeClr val="lt1">
                  <a:lumMod val="75000"/>
                </a:schemeClr>
              </a:solidFill>
              <a:prstDash val="solid"/>
            </a:ln>
          </a:left>
          <a:right>
            <a:ln w="0" cmpd="sng">
              <a:solidFill>
                <a:schemeClr val="lt1">
                  <a:lumMod val="75000"/>
                </a:schemeClr>
              </a:solidFill>
              <a:prstDash val="solid"/>
            </a:ln>
          </a:right>
          <a:insideH>
            <a:ln w="9525" cmpd="sng">
              <a:solidFill>
                <a:schemeClr val="accent3"/>
              </a:solidFill>
            </a:ln>
          </a:insideH>
        </a:tcBdr>
      </a:tcStyle>
    </a:band2V>
    <a:lastCol>
      <a:tcTxStyle b="on">
        <a:fontRef idx="minor"/>
        <a:schemeClr val="dk1"/>
      </a:tcTxStyle>
      <a:tcStyle>
        <a:tcBdr/>
      </a:tcStyle>
    </a:lastCol>
    <a:firstCol>
      <a:tcTxStyle b="on">
        <a:fontRef idx="minor"/>
        <a:schemeClr val="dk1"/>
      </a:tcTxStyle>
      <a:tcStyle>
        <a:tcBdr/>
      </a:tcStyle>
    </a:firstCol>
    <a:lastRow>
      <a:tcTxStyle b="on">
        <a:fontRef idx="minor"/>
        <a:schemeClr val="dk1"/>
      </a:tcTxStyle>
      <a:tcStyle>
        <a:tcBdr>
          <a:top>
            <a:ln w="9525" cmpd="sng">
              <a:solidFill>
                <a:schemeClr val="dk1"/>
              </a:solidFill>
            </a:ln>
          </a:top>
          <a:bottom>
            <a:ln w="9525" cmpd="sng">
              <a:solidFill>
                <a:schemeClr val="dk1"/>
              </a:solidFill>
            </a:ln>
          </a:bottom>
          <a:insideV>
            <a:ln w="0" cmpd="sng">
              <a:solidFill>
                <a:schemeClr val="lt1"/>
              </a:solidFill>
              <a:prstDash val="solid"/>
            </a:ln>
          </a:insideV>
        </a:tcBdr>
      </a:tcStyle>
    </a:lastRow>
    <a:firstRow>
      <a:tcTxStyle b="on">
        <a:fontRef idx="minor"/>
        <a:schemeClr val="lt1"/>
      </a:tcTxStyle>
      <a:tcStyle>
        <a:tcBdr>
          <a:top>
            <a:ln w="9525" cmpd="sng">
              <a:solidFill>
                <a:schemeClr val="dk1"/>
              </a:solidFill>
            </a:ln>
          </a:top>
          <a:bottom>
            <a:ln w="9525" cmpd="sng">
              <a:solidFill>
                <a:schemeClr val="dk1"/>
              </a:solidFill>
            </a:ln>
          </a:bottom>
          <a:insideV>
            <a:ln w="0" cmpd="sng">
              <a:solidFill>
                <a:schemeClr val="lt1"/>
              </a:solidFill>
              <a:prstDash val="solid"/>
            </a:ln>
          </a:insideV>
        </a:tcBdr>
        <a:fill>
          <a:solidFill>
            <a:schemeClr val="dk1"/>
          </a:solidFill>
        </a:fill>
      </a:tcStyle>
    </a:firstRow>
  </a:tblStyle>
  <a:tblStyle styleId="{AAFF3900-356E-4A21-B42E-9272C98913C2}" styleName="CBRE Table - Simple Celadon">
    <a:wholeTbl>
      <a:tcTxStyle>
        <a:fontRef idx="minor"/>
        <a:schemeClr val="dk1"/>
      </a:tcTxStyle>
      <a:tcStyle>
        <a:tcBdr>
          <a:left>
            <a:ln w="0" cmpd="sng">
              <a:solidFill>
                <a:schemeClr val="lt1"/>
              </a:solidFill>
            </a:ln>
          </a:left>
          <a:right>
            <a:ln w="0" cmpd="sng">
              <a:solidFill>
                <a:schemeClr val="lt1"/>
              </a:solidFill>
            </a:ln>
          </a:right>
          <a:top>
            <a:ln w="0" cmpd="sng">
              <a:solidFill>
                <a:schemeClr val="lt1"/>
              </a:solidFill>
            </a:ln>
          </a:top>
          <a:bottom>
            <a:ln w="9525" cmpd="sng">
              <a:solidFill>
                <a:schemeClr val="dk1"/>
              </a:solidFill>
            </a:ln>
          </a:bottom>
          <a:insideH>
            <a:ln w="9525" cmpd="sng">
              <a:solidFill>
                <a:schemeClr val="dk1"/>
              </a:solidFill>
            </a:ln>
          </a:insideH>
          <a:insideV>
            <a:ln w="0" cmpd="sng">
              <a:solidFill>
                <a:schemeClr val="accent3"/>
              </a:solidFill>
              <a:prstDash val="solid"/>
            </a:ln>
          </a:insideV>
        </a:tcBdr>
        <a:fill>
          <a:solidFill>
            <a:schemeClr val="lt1"/>
          </a:solidFill>
        </a:fill>
      </a:tcStyle>
    </a:wholeTbl>
    <a:band1H>
      <a:tcStyle>
        <a:tcBdr>
          <a:top>
            <a:ln w="9525" cmpd="sng">
              <a:solidFill>
                <a:schemeClr val="dk1"/>
              </a:solidFill>
            </a:ln>
          </a:top>
        </a:tcBdr>
      </a:tcStyle>
    </a:band1H>
    <a:band2H>
      <a:tcStyle>
        <a:tcBdr>
          <a:top>
            <a:ln w="9525" cmpd="sng">
              <a:solidFill>
                <a:schemeClr val="dk1"/>
              </a:solidFill>
            </a:ln>
          </a:top>
        </a:tcBdr>
      </a:tcStyle>
    </a:band2H>
    <a:band1V>
      <a:tcStyle>
        <a:tcBdr>
          <a:insideH>
            <a:ln w="9525" cmpd="sng">
              <a:solidFill>
                <a:schemeClr val="dk1"/>
              </a:solidFill>
            </a:ln>
          </a:insideH>
        </a:tcBdr>
        <a:fill>
          <a:solidFill>
            <a:srgbClr val="F6F6F6"/>
          </a:solidFill>
        </a:fill>
      </a:tcStyle>
    </a:band1V>
    <a:band2V>
      <a:tcStyle>
        <a:tcBdr>
          <a:left>
            <a:ln w="0" cmpd="sng">
              <a:solidFill>
                <a:schemeClr val="dk1">
                  <a:lumMod val="75000"/>
                </a:schemeClr>
              </a:solidFill>
              <a:prstDash val="solid"/>
            </a:ln>
          </a:left>
          <a:right>
            <a:ln w="0" cmpd="sng">
              <a:solidFill>
                <a:schemeClr val="lt1">
                  <a:lumMod val="75000"/>
                </a:schemeClr>
              </a:solidFill>
              <a:prstDash val="solid"/>
            </a:ln>
          </a:right>
          <a:insideH>
            <a:ln w="9525" cmpd="sng">
              <a:solidFill>
                <a:schemeClr val="dk1"/>
              </a:solidFill>
            </a:ln>
          </a:insideH>
        </a:tcBdr>
      </a:tcStyle>
    </a:band2V>
    <a:lastCol>
      <a:tcTxStyle b="on">
        <a:fontRef idx="minor"/>
        <a:schemeClr val="dk1"/>
      </a:tcTxStyle>
      <a:tcStyle>
        <a:tcBdr/>
      </a:tcStyle>
    </a:lastCol>
    <a:firstCol>
      <a:tcTxStyle b="on">
        <a:fontRef idx="minor"/>
        <a:schemeClr val="dk1"/>
      </a:tcTxStyle>
      <a:tcStyle>
        <a:tcBdr/>
      </a:tcStyle>
    </a:firstCol>
    <a:lastRow>
      <a:tcTxStyle b="on">
        <a:fontRef idx="minor"/>
        <a:schemeClr val="dk1"/>
      </a:tcTxStyle>
      <a:tcStyle>
        <a:tcBdr>
          <a:top>
            <a:ln w="9525" cmpd="sng">
              <a:solidFill>
                <a:schemeClr val="dk1"/>
              </a:solidFill>
            </a:ln>
          </a:top>
          <a:bottom>
            <a:ln w="9525" cmpd="sng">
              <a:solidFill>
                <a:schemeClr val="dk1"/>
              </a:solidFill>
            </a:ln>
          </a:bottom>
          <a:insideV>
            <a:ln w="0" cmpd="sng">
              <a:solidFill>
                <a:schemeClr val="lt1"/>
              </a:solidFill>
              <a:prstDash val="solid"/>
            </a:ln>
          </a:insideV>
        </a:tcBdr>
        <a:fill>
          <a:solidFill>
            <a:srgbClr val="C0D4CB"/>
          </a:solidFill>
        </a:fill>
      </a:tcStyle>
    </a:lastRow>
    <a:firstRow>
      <a:tcTxStyle b="on">
        <a:fontRef idx="minor"/>
        <a:schemeClr val="dk1"/>
      </a:tcTxStyle>
      <a:tcStyle>
        <a:tcBdr>
          <a:top>
            <a:ln w="9525" cmpd="sng">
              <a:solidFill>
                <a:schemeClr val="dk1"/>
              </a:solidFill>
            </a:ln>
          </a:top>
          <a:bottom>
            <a:ln w="9525" cmpd="sng">
              <a:solidFill>
                <a:schemeClr val="dk1"/>
              </a:solidFill>
            </a:ln>
          </a:bottom>
          <a:insideV>
            <a:ln w="0" cmpd="sng">
              <a:solidFill>
                <a:schemeClr val="lt1"/>
              </a:solidFill>
              <a:prstDash val="solid"/>
            </a:ln>
          </a:insideV>
        </a:tcBdr>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462" autoAdjust="0"/>
    <p:restoredTop sz="96327" autoAdjust="0"/>
  </p:normalViewPr>
  <p:slideViewPr>
    <p:cSldViewPr showGuides="1">
      <p:cViewPr varScale="1">
        <p:scale>
          <a:sx n="72" d="100"/>
          <a:sy n="72" d="100"/>
        </p:scale>
        <p:origin x="90" y="876"/>
      </p:cViewPr>
      <p:guideLst/>
    </p:cSldViewPr>
  </p:slideViewPr>
  <p:notesTextViewPr>
    <p:cViewPr>
      <p:scale>
        <a:sx n="1" d="1"/>
        <a:sy n="1" d="1"/>
      </p:scale>
      <p:origin x="0" y="0"/>
    </p:cViewPr>
  </p:notesTextViewPr>
  <p:sorterViewPr>
    <p:cViewPr varScale="1">
      <p:scale>
        <a:sx n="1" d="1"/>
        <a:sy n="1" d="1"/>
      </p:scale>
      <p:origin x="0" y="-13980"/>
    </p:cViewPr>
  </p:sorterViewPr>
  <p:notesViewPr>
    <p:cSldViewPr showGuides="1">
      <p:cViewPr varScale="1">
        <p:scale>
          <a:sx n="101" d="100"/>
          <a:sy n="101" d="100"/>
        </p:scale>
        <p:origin x="3288" y="8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customXml" Target="../customXml/item13.xml"/><Relationship Id="rId18" Type="http://schemas.openxmlformats.org/officeDocument/2006/relationships/customXml" Target="../customXml/item18.xml"/><Relationship Id="rId26" Type="http://schemas.openxmlformats.org/officeDocument/2006/relationships/slideMaster" Target="slideMasters/slideMaster1.xml"/><Relationship Id="rId39" Type="http://schemas.openxmlformats.org/officeDocument/2006/relationships/viewProps" Target="viewProps.xml"/><Relationship Id="rId21" Type="http://schemas.openxmlformats.org/officeDocument/2006/relationships/customXml" Target="../customXml/item21.xml"/><Relationship Id="rId34" Type="http://schemas.openxmlformats.org/officeDocument/2006/relationships/slide" Target="slides/slide8.xml"/><Relationship Id="rId42" Type="http://schemas.microsoft.com/office/2016/11/relationships/changesInfo" Target="changesInfos/changesInfo1.xml"/><Relationship Id="rId7" Type="http://schemas.openxmlformats.org/officeDocument/2006/relationships/customXml" Target="../customXml/item7.xml"/><Relationship Id="rId2" Type="http://schemas.openxmlformats.org/officeDocument/2006/relationships/customXml" Target="../customXml/item2.xml"/><Relationship Id="rId16" Type="http://schemas.openxmlformats.org/officeDocument/2006/relationships/customXml" Target="../customXml/item16.xml"/><Relationship Id="rId20" Type="http://schemas.openxmlformats.org/officeDocument/2006/relationships/customXml" Target="../customXml/item20.xml"/><Relationship Id="rId29" Type="http://schemas.openxmlformats.org/officeDocument/2006/relationships/slide" Target="slides/slide3.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customXml" Target="../customXml/item11.xml"/><Relationship Id="rId24" Type="http://schemas.openxmlformats.org/officeDocument/2006/relationships/customXml" Target="../customXml/item24.xml"/><Relationship Id="rId32" Type="http://schemas.openxmlformats.org/officeDocument/2006/relationships/slide" Target="slides/slide6.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customXml" Target="../customXml/item5.xml"/><Relationship Id="rId15" Type="http://schemas.openxmlformats.org/officeDocument/2006/relationships/customXml" Target="../customXml/item15.xml"/><Relationship Id="rId23" Type="http://schemas.openxmlformats.org/officeDocument/2006/relationships/customXml" Target="../customXml/item23.xml"/><Relationship Id="rId28" Type="http://schemas.openxmlformats.org/officeDocument/2006/relationships/slide" Target="slides/slide2.xml"/><Relationship Id="rId36" Type="http://schemas.openxmlformats.org/officeDocument/2006/relationships/notesMaster" Target="notesMasters/notesMaster1.xml"/><Relationship Id="rId10" Type="http://schemas.openxmlformats.org/officeDocument/2006/relationships/customXml" Target="../customXml/item10.xml"/><Relationship Id="rId19" Type="http://schemas.openxmlformats.org/officeDocument/2006/relationships/customXml" Target="../customXml/item19.xml"/><Relationship Id="rId31"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customXml" Target="../customXml/item14.xml"/><Relationship Id="rId22" Type="http://schemas.openxmlformats.org/officeDocument/2006/relationships/customXml" Target="../customXml/item22.xml"/><Relationship Id="rId27" Type="http://schemas.openxmlformats.org/officeDocument/2006/relationships/slide" Target="slides/slide1.xml"/><Relationship Id="rId30" Type="http://schemas.openxmlformats.org/officeDocument/2006/relationships/slide" Target="slides/slide4.xml"/><Relationship Id="rId35" Type="http://schemas.openxmlformats.org/officeDocument/2006/relationships/slide" Target="slides/slide9.xml"/><Relationship Id="rId43" Type="http://schemas.microsoft.com/office/2015/10/relationships/revisionInfo" Target="revisionInfo.xml"/><Relationship Id="rId8" Type="http://schemas.openxmlformats.org/officeDocument/2006/relationships/customXml" Target="../customXml/item8.xml"/><Relationship Id="rId3" Type="http://schemas.openxmlformats.org/officeDocument/2006/relationships/customXml" Target="../customXml/item3.xml"/><Relationship Id="rId12" Type="http://schemas.openxmlformats.org/officeDocument/2006/relationships/customXml" Target="../customXml/item12.xml"/><Relationship Id="rId17" Type="http://schemas.openxmlformats.org/officeDocument/2006/relationships/customXml" Target="../customXml/item17.xml"/><Relationship Id="rId25" Type="http://schemas.openxmlformats.org/officeDocument/2006/relationships/customXml" Target="../customXml/item25.xml"/><Relationship Id="rId33" Type="http://schemas.openxmlformats.org/officeDocument/2006/relationships/slide" Target="slides/slide7.xml"/><Relationship Id="rId38"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ttelman, Ilyssa @ CBRE Research" userId="bc968dff-86dd-453b-8007-4b2ed97b2452" providerId="ADAL" clId="{B471E478-6A21-438C-8E82-AE465644A7AE}"/>
    <pc:docChg chg="custSel modSld modMainMaster">
      <pc:chgData name="Ettelman, Ilyssa @ CBRE Research" userId="bc968dff-86dd-453b-8007-4b2ed97b2452" providerId="ADAL" clId="{B471E478-6A21-438C-8E82-AE465644A7AE}" dt="2026-04-09T14:39:35.702" v="51" actId="20577"/>
      <pc:docMkLst>
        <pc:docMk/>
      </pc:docMkLst>
      <pc:sldChg chg="addSp delSp modSp mod">
        <pc:chgData name="Ettelman, Ilyssa @ CBRE Research" userId="bc968dff-86dd-453b-8007-4b2ed97b2452" providerId="ADAL" clId="{B471E478-6A21-438C-8E82-AE465644A7AE}" dt="2026-04-09T14:37:54.460" v="45" actId="27918"/>
        <pc:sldMkLst>
          <pc:docMk/>
          <pc:sldMk cId="0" sldId="2076137657"/>
        </pc:sldMkLst>
        <pc:graphicFrameChg chg="add mod">
          <ac:chgData name="Ettelman, Ilyssa @ CBRE Research" userId="bc968dff-86dd-453b-8007-4b2ed97b2452" providerId="ADAL" clId="{B471E478-6A21-438C-8E82-AE465644A7AE}" dt="2026-04-09T14:37:45.755" v="42"/>
          <ac:graphicFrameMkLst>
            <pc:docMk/>
            <pc:sldMk cId="0" sldId="2076137657"/>
            <ac:graphicFrameMk id="5" creationId="{A86A4B3A-C913-3D7F-8A02-7D12A0567095}"/>
          </ac:graphicFrameMkLst>
        </pc:graphicFrameChg>
        <pc:graphicFrameChg chg="del">
          <ac:chgData name="Ettelman, Ilyssa @ CBRE Research" userId="bc968dff-86dd-453b-8007-4b2ed97b2452" providerId="ADAL" clId="{B471E478-6A21-438C-8E82-AE465644A7AE}" dt="2026-04-09T14:37:45.355" v="41" actId="478"/>
          <ac:graphicFrameMkLst>
            <pc:docMk/>
            <pc:sldMk cId="0" sldId="2076137657"/>
            <ac:graphicFrameMk id="12" creationId="{741255C4-82C5-DCE1-668C-6191F2F53C60}"/>
          </ac:graphicFrameMkLst>
        </pc:graphicFrameChg>
      </pc:sldChg>
      <pc:sldChg chg="addSp delSp modSp mod">
        <pc:chgData name="Ettelman, Ilyssa @ CBRE Research" userId="bc968dff-86dd-453b-8007-4b2ed97b2452" providerId="ADAL" clId="{B471E478-6A21-438C-8E82-AE465644A7AE}" dt="2026-04-09T14:39:35.702" v="51" actId="20577"/>
        <pc:sldMkLst>
          <pc:docMk/>
          <pc:sldMk cId="0" sldId="2076137658"/>
        </pc:sldMkLst>
        <pc:spChg chg="mod">
          <ac:chgData name="Ettelman, Ilyssa @ CBRE Research" userId="bc968dff-86dd-453b-8007-4b2ed97b2452" providerId="ADAL" clId="{B471E478-6A21-438C-8E82-AE465644A7AE}" dt="2026-04-09T14:39:35.702" v="51" actId="20577"/>
          <ac:spMkLst>
            <pc:docMk/>
            <pc:sldMk cId="0" sldId="2076137658"/>
            <ac:spMk id="5" creationId="{00000000-0000-0000-0000-000000000000}"/>
          </ac:spMkLst>
        </pc:spChg>
        <pc:graphicFrameChg chg="add mod">
          <ac:chgData name="Ettelman, Ilyssa @ CBRE Research" userId="bc968dff-86dd-453b-8007-4b2ed97b2452" providerId="ADAL" clId="{B471E478-6A21-438C-8E82-AE465644A7AE}" dt="2026-04-07T16:45:30.999" v="2" actId="113"/>
          <ac:graphicFrameMkLst>
            <pc:docMk/>
            <pc:sldMk cId="0" sldId="2076137658"/>
            <ac:graphicFrameMk id="13" creationId="{A90F4A3D-553A-233E-B46F-A96A261A705D}"/>
          </ac:graphicFrameMkLst>
        </pc:graphicFrameChg>
      </pc:sldChg>
      <pc:sldChg chg="addSp delSp modSp mod">
        <pc:chgData name="Ettelman, Ilyssa @ CBRE Research" userId="bc968dff-86dd-453b-8007-4b2ed97b2452" providerId="ADAL" clId="{B471E478-6A21-438C-8E82-AE465644A7AE}" dt="2026-04-07T16:51:21.941" v="37" actId="1035"/>
        <pc:sldMkLst>
          <pc:docMk/>
          <pc:sldMk cId="3681101468" sldId="2076137663"/>
        </pc:sldMkLst>
        <pc:spChg chg="mod">
          <ac:chgData name="Ettelman, Ilyssa @ CBRE Research" userId="bc968dff-86dd-453b-8007-4b2ed97b2452" providerId="ADAL" clId="{B471E478-6A21-438C-8E82-AE465644A7AE}" dt="2026-04-07T16:50:15.428" v="18" actId="1036"/>
          <ac:spMkLst>
            <pc:docMk/>
            <pc:sldMk cId="3681101468" sldId="2076137663"/>
            <ac:spMk id="18" creationId="{B5B3A502-BA51-AD44-85A2-78478ABE72D3}"/>
          </ac:spMkLst>
        </pc:spChg>
        <pc:spChg chg="mod">
          <ac:chgData name="Ettelman, Ilyssa @ CBRE Research" userId="bc968dff-86dd-453b-8007-4b2ed97b2452" providerId="ADAL" clId="{B471E478-6A21-438C-8E82-AE465644A7AE}" dt="2026-04-07T16:50:15.428" v="18" actId="1036"/>
          <ac:spMkLst>
            <pc:docMk/>
            <pc:sldMk cId="3681101468" sldId="2076137663"/>
            <ac:spMk id="19" creationId="{20438804-1BBB-C344-9966-B84164E72E1F}"/>
          </ac:spMkLst>
        </pc:spChg>
        <pc:spChg chg="mod">
          <ac:chgData name="Ettelman, Ilyssa @ CBRE Research" userId="bc968dff-86dd-453b-8007-4b2ed97b2452" providerId="ADAL" clId="{B471E478-6A21-438C-8E82-AE465644A7AE}" dt="2026-04-07T16:50:15.428" v="18" actId="1036"/>
          <ac:spMkLst>
            <pc:docMk/>
            <pc:sldMk cId="3681101468" sldId="2076137663"/>
            <ac:spMk id="20" creationId="{DEF27AAC-4520-F04B-BF27-FEDE670812D6}"/>
          </ac:spMkLst>
        </pc:spChg>
        <pc:spChg chg="mod">
          <ac:chgData name="Ettelman, Ilyssa @ CBRE Research" userId="bc968dff-86dd-453b-8007-4b2ed97b2452" providerId="ADAL" clId="{B471E478-6A21-438C-8E82-AE465644A7AE}" dt="2026-04-07T16:51:21.941" v="37" actId="1035"/>
          <ac:spMkLst>
            <pc:docMk/>
            <pc:sldMk cId="3681101468" sldId="2076137663"/>
            <ac:spMk id="21" creationId="{8DBBF810-D365-0147-9776-A456F1C1C728}"/>
          </ac:spMkLst>
        </pc:spChg>
        <pc:spChg chg="mod">
          <ac:chgData name="Ettelman, Ilyssa @ CBRE Research" userId="bc968dff-86dd-453b-8007-4b2ed97b2452" providerId="ADAL" clId="{B471E478-6A21-438C-8E82-AE465644A7AE}" dt="2026-04-07T16:51:17.246" v="34" actId="20577"/>
          <ac:spMkLst>
            <pc:docMk/>
            <pc:sldMk cId="3681101468" sldId="2076137663"/>
            <ac:spMk id="25" creationId="{3D4B461E-2BC3-BA4A-B8BF-62D03E1FEDBF}"/>
          </ac:spMkLst>
        </pc:spChg>
        <pc:picChg chg="add mod ord">
          <ac:chgData name="Ettelman, Ilyssa @ CBRE Research" userId="bc968dff-86dd-453b-8007-4b2ed97b2452" providerId="ADAL" clId="{B471E478-6A21-438C-8E82-AE465644A7AE}" dt="2026-04-07T16:49:01.793" v="4" actId="931"/>
          <ac:picMkLst>
            <pc:docMk/>
            <pc:sldMk cId="3681101468" sldId="2076137663"/>
            <ac:picMk id="4" creationId="{1BE1CBFE-7345-C888-D575-1285DBC4FD34}"/>
          </ac:picMkLst>
        </pc:picChg>
      </pc:sldChg>
      <pc:sldMasterChg chg="modSldLayout">
        <pc:chgData name="Ettelman, Ilyssa @ CBRE Research" userId="bc968dff-86dd-453b-8007-4b2ed97b2452" providerId="ADAL" clId="{B471E478-6A21-438C-8E82-AE465644A7AE}" dt="2026-04-07T16:50:25.910" v="21" actId="1035"/>
        <pc:sldMasterMkLst>
          <pc:docMk/>
          <pc:sldMasterMk cId="201101775" sldId="2147484491"/>
        </pc:sldMasterMkLst>
        <pc:sldLayoutChg chg="modSp mod">
          <pc:chgData name="Ettelman, Ilyssa @ CBRE Research" userId="bc968dff-86dd-453b-8007-4b2ed97b2452" providerId="ADAL" clId="{B471E478-6A21-438C-8E82-AE465644A7AE}" dt="2026-04-07T16:50:25.910" v="21" actId="1035"/>
          <pc:sldLayoutMkLst>
            <pc:docMk/>
            <pc:sldMasterMk cId="201101775" sldId="2147484491"/>
            <pc:sldLayoutMk cId="557618379" sldId="2147484578"/>
          </pc:sldLayoutMkLst>
          <pc:spChg chg="mod">
            <ac:chgData name="Ettelman, Ilyssa @ CBRE Research" userId="bc968dff-86dd-453b-8007-4b2ed97b2452" providerId="ADAL" clId="{B471E478-6A21-438C-8E82-AE465644A7AE}" dt="2026-04-07T16:50:25.910" v="21" actId="1035"/>
            <ac:spMkLst>
              <pc:docMk/>
              <pc:sldMasterMk cId="201101775" sldId="2147484491"/>
              <pc:sldLayoutMk cId="557618379" sldId="2147484578"/>
              <ac:spMk id="24" creationId="{7CA1D86A-9319-6A4D-B243-295275A29AD4}"/>
            </ac:spMkLst>
          </pc:spChg>
        </pc:sldLayout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636321274159195E-2"/>
          <c:y val="0.1"/>
          <c:w val="0.91118750517454994"/>
          <c:h val="0.58499999999999996"/>
        </c:manualLayout>
      </c:layout>
      <c:barChart>
        <c:barDir val="col"/>
        <c:grouping val="clustered"/>
        <c:varyColors val="0"/>
        <c:ser>
          <c:idx val="0"/>
          <c:order val="0"/>
          <c:tx>
            <c:strRef>
              <c:f>Sheet1!$B$1</c:f>
              <c:strCache>
                <c:ptCount val="1"/>
                <c:pt idx="0">
                  <c:v>Net Absorption</c:v>
                </c:pt>
              </c:strCache>
            </c:strRef>
          </c:tx>
          <c:spPr>
            <a:solidFill>
              <a:schemeClr val="tx1"/>
            </a:solidFill>
            <a:ln>
              <a:noFill/>
            </a:ln>
            <a:effectLst/>
          </c:spPr>
          <c:invertIfNegative val="0"/>
          <c:cat>
            <c:strRef>
              <c:f>Sheet1!$A$2:$A$14</c:f>
              <c:strCache>
                <c:ptCount val="13"/>
                <c:pt idx="0">
                  <c:v>Q1 2023</c:v>
                </c:pt>
                <c:pt idx="1">
                  <c:v>Q2 2023</c:v>
                </c:pt>
                <c:pt idx="2">
                  <c:v>Q3 2023</c:v>
                </c:pt>
                <c:pt idx="3">
                  <c:v>Q4 2023</c:v>
                </c:pt>
                <c:pt idx="4">
                  <c:v>Q1 2024</c:v>
                </c:pt>
                <c:pt idx="5">
                  <c:v>Q2 2024</c:v>
                </c:pt>
                <c:pt idx="6">
                  <c:v>Q3 2024</c:v>
                </c:pt>
                <c:pt idx="7">
                  <c:v>Q4 2024</c:v>
                </c:pt>
                <c:pt idx="8">
                  <c:v>Q1 2025</c:v>
                </c:pt>
                <c:pt idx="9">
                  <c:v>Q2 2025</c:v>
                </c:pt>
                <c:pt idx="10">
                  <c:v>Q3 2025</c:v>
                </c:pt>
                <c:pt idx="11">
                  <c:v>Q4 2025</c:v>
                </c:pt>
                <c:pt idx="12">
                  <c:v>Q1 2026</c:v>
                </c:pt>
              </c:strCache>
            </c:strRef>
          </c:cat>
          <c:val>
            <c:numRef>
              <c:f>Sheet1!$B$2:$B$14</c:f>
              <c:numCache>
                <c:formatCode>General</c:formatCode>
                <c:ptCount val="13"/>
                <c:pt idx="0">
                  <c:v>0.09</c:v>
                </c:pt>
                <c:pt idx="1">
                  <c:v>0.08</c:v>
                </c:pt>
                <c:pt idx="2">
                  <c:v>-0.05</c:v>
                </c:pt>
                <c:pt idx="3">
                  <c:v>0.11</c:v>
                </c:pt>
                <c:pt idx="4">
                  <c:v>-0.17</c:v>
                </c:pt>
                <c:pt idx="5">
                  <c:v>0.16</c:v>
                </c:pt>
                <c:pt idx="6">
                  <c:v>0</c:v>
                </c:pt>
                <c:pt idx="7">
                  <c:v>0.01</c:v>
                </c:pt>
                <c:pt idx="8">
                  <c:v>-0.18</c:v>
                </c:pt>
                <c:pt idx="9">
                  <c:v>0</c:v>
                </c:pt>
                <c:pt idx="10">
                  <c:v>0.05</c:v>
                </c:pt>
                <c:pt idx="11">
                  <c:v>0.06</c:v>
                </c:pt>
                <c:pt idx="12">
                  <c:v>-0.08</c:v>
                </c:pt>
              </c:numCache>
            </c:numRef>
          </c:val>
          <c:extLst>
            <c:ext xmlns:c16="http://schemas.microsoft.com/office/drawing/2014/chart" uri="{C3380CC4-5D6E-409C-BE32-E72D297353CC}">
              <c16:uniqueId val="{00000000-65E0-6B43-A3B1-6D8EA261A7B0}"/>
            </c:ext>
          </c:extLst>
        </c:ser>
        <c:ser>
          <c:idx val="1"/>
          <c:order val="1"/>
          <c:tx>
            <c:strRef>
              <c:f>Sheet1!$C$1</c:f>
              <c:strCache>
                <c:ptCount val="1"/>
                <c:pt idx="0">
                  <c:v>Deliveries</c:v>
                </c:pt>
              </c:strCache>
            </c:strRef>
          </c:tx>
          <c:spPr>
            <a:solidFill>
              <a:schemeClr val="bg2"/>
            </a:solidFill>
            <a:ln>
              <a:noFill/>
            </a:ln>
            <a:effectLst/>
          </c:spPr>
          <c:invertIfNegative val="0"/>
          <c:cat>
            <c:strRef>
              <c:f>Sheet1!$A$2:$A$14</c:f>
              <c:strCache>
                <c:ptCount val="13"/>
                <c:pt idx="0">
                  <c:v>Q1 2023</c:v>
                </c:pt>
                <c:pt idx="1">
                  <c:v>Q2 2023</c:v>
                </c:pt>
                <c:pt idx="2">
                  <c:v>Q3 2023</c:v>
                </c:pt>
                <c:pt idx="3">
                  <c:v>Q4 2023</c:v>
                </c:pt>
                <c:pt idx="4">
                  <c:v>Q1 2024</c:v>
                </c:pt>
                <c:pt idx="5">
                  <c:v>Q2 2024</c:v>
                </c:pt>
                <c:pt idx="6">
                  <c:v>Q3 2024</c:v>
                </c:pt>
                <c:pt idx="7">
                  <c:v>Q4 2024</c:v>
                </c:pt>
                <c:pt idx="8">
                  <c:v>Q1 2025</c:v>
                </c:pt>
                <c:pt idx="9">
                  <c:v>Q2 2025</c:v>
                </c:pt>
                <c:pt idx="10">
                  <c:v>Q3 2025</c:v>
                </c:pt>
                <c:pt idx="11">
                  <c:v>Q4 2025</c:v>
                </c:pt>
                <c:pt idx="12">
                  <c:v>Q1 2026</c:v>
                </c:pt>
              </c:strCache>
            </c:strRef>
          </c:cat>
          <c:val>
            <c:numRef>
              <c:f>Sheet1!$C$2:$C$14</c:f>
              <c:numCache>
                <c:formatCode>General</c:formatCode>
                <c:ptCount val="13"/>
                <c:pt idx="0">
                  <c:v>0</c:v>
                </c:pt>
                <c:pt idx="1">
                  <c:v>0</c:v>
                </c:pt>
                <c:pt idx="2">
                  <c:v>0.05</c:v>
                </c:pt>
                <c:pt idx="3">
                  <c:v>0</c:v>
                </c:pt>
                <c:pt idx="4">
                  <c:v>0</c:v>
                </c:pt>
                <c:pt idx="5">
                  <c:v>0</c:v>
                </c:pt>
                <c:pt idx="6">
                  <c:v>0</c:v>
                </c:pt>
                <c:pt idx="7">
                  <c:v>0</c:v>
                </c:pt>
                <c:pt idx="8">
                  <c:v>0</c:v>
                </c:pt>
                <c:pt idx="9">
                  <c:v>0</c:v>
                </c:pt>
                <c:pt idx="10">
                  <c:v>0</c:v>
                </c:pt>
                <c:pt idx="11">
                  <c:v>0</c:v>
                </c:pt>
                <c:pt idx="12">
                  <c:v>0</c:v>
                </c:pt>
              </c:numCache>
            </c:numRef>
          </c:val>
          <c:extLst>
            <c:ext xmlns:c16="http://schemas.microsoft.com/office/drawing/2014/chart" uri="{C3380CC4-5D6E-409C-BE32-E72D297353CC}">
              <c16:uniqueId val="{00000001-65E0-6B43-A3B1-6D8EA261A7B0}"/>
            </c:ext>
          </c:extLst>
        </c:ser>
        <c:dLbls>
          <c:showLegendKey val="0"/>
          <c:showVal val="0"/>
          <c:showCatName val="0"/>
          <c:showSerName val="0"/>
          <c:showPercent val="0"/>
          <c:showBubbleSize val="0"/>
        </c:dLbls>
        <c:gapWidth val="100"/>
        <c:axId val="1551401488"/>
        <c:axId val="1551401848"/>
      </c:barChart>
      <c:lineChart>
        <c:grouping val="standard"/>
        <c:varyColors val="0"/>
        <c:ser>
          <c:idx val="2"/>
          <c:order val="2"/>
          <c:tx>
            <c:strRef>
              <c:f>Sheet1!$D$1</c:f>
              <c:strCache>
                <c:ptCount val="1"/>
                <c:pt idx="0">
                  <c:v>Vacancy Rate</c:v>
                </c:pt>
              </c:strCache>
            </c:strRef>
          </c:tx>
          <c:spPr>
            <a:ln w="28575" cap="rnd">
              <a:solidFill>
                <a:srgbClr val="17E88F"/>
              </a:solidFill>
              <a:round/>
            </a:ln>
            <a:effectLst/>
          </c:spPr>
          <c:marker>
            <c:symbol val="none"/>
          </c:marker>
          <c:cat>
            <c:strRef>
              <c:f>Sheet1!$A$2:$A$14</c:f>
              <c:strCache>
                <c:ptCount val="13"/>
                <c:pt idx="0">
                  <c:v>Q1 2023</c:v>
                </c:pt>
                <c:pt idx="1">
                  <c:v>Q2 2023</c:v>
                </c:pt>
                <c:pt idx="2">
                  <c:v>Q3 2023</c:v>
                </c:pt>
                <c:pt idx="3">
                  <c:v>Q4 2023</c:v>
                </c:pt>
                <c:pt idx="4">
                  <c:v>Q1 2024</c:v>
                </c:pt>
                <c:pt idx="5">
                  <c:v>Q2 2024</c:v>
                </c:pt>
                <c:pt idx="6">
                  <c:v>Q3 2024</c:v>
                </c:pt>
                <c:pt idx="7">
                  <c:v>Q4 2024</c:v>
                </c:pt>
                <c:pt idx="8">
                  <c:v>Q1 2025</c:v>
                </c:pt>
                <c:pt idx="9">
                  <c:v>Q2 2025</c:v>
                </c:pt>
                <c:pt idx="10">
                  <c:v>Q3 2025</c:v>
                </c:pt>
                <c:pt idx="11">
                  <c:v>Q4 2025</c:v>
                </c:pt>
                <c:pt idx="12">
                  <c:v>Q1 2026</c:v>
                </c:pt>
              </c:strCache>
            </c:strRef>
          </c:cat>
          <c:val>
            <c:numRef>
              <c:f>Sheet1!$D$2:$D$14</c:f>
              <c:numCache>
                <c:formatCode>General</c:formatCode>
                <c:ptCount val="13"/>
                <c:pt idx="0">
                  <c:v>19.899999999999999</c:v>
                </c:pt>
                <c:pt idx="1">
                  <c:v>19.2</c:v>
                </c:pt>
                <c:pt idx="2">
                  <c:v>19.600000000000001</c:v>
                </c:pt>
                <c:pt idx="3">
                  <c:v>18.600000000000001</c:v>
                </c:pt>
                <c:pt idx="4">
                  <c:v>19.2</c:v>
                </c:pt>
                <c:pt idx="5">
                  <c:v>18.5</c:v>
                </c:pt>
                <c:pt idx="6">
                  <c:v>18.100000000000001</c:v>
                </c:pt>
                <c:pt idx="7">
                  <c:v>17.899999999999999</c:v>
                </c:pt>
                <c:pt idx="8">
                  <c:v>18.7</c:v>
                </c:pt>
                <c:pt idx="9">
                  <c:v>18.7</c:v>
                </c:pt>
                <c:pt idx="10">
                  <c:v>18.5</c:v>
                </c:pt>
                <c:pt idx="11">
                  <c:v>18.3</c:v>
                </c:pt>
                <c:pt idx="12">
                  <c:v>18.600000000000001</c:v>
                </c:pt>
              </c:numCache>
            </c:numRef>
          </c:val>
          <c:smooth val="0"/>
          <c:extLst>
            <c:ext xmlns:c16="http://schemas.microsoft.com/office/drawing/2014/chart" uri="{C3380CC4-5D6E-409C-BE32-E72D297353CC}">
              <c16:uniqueId val="{00000002-65E0-6B43-A3B1-6D8EA261A7B0}"/>
            </c:ext>
          </c:extLst>
        </c:ser>
        <c:dLbls>
          <c:showLegendKey val="0"/>
          <c:showVal val="0"/>
          <c:showCatName val="0"/>
          <c:showSerName val="0"/>
          <c:showPercent val="0"/>
          <c:showBubbleSize val="0"/>
        </c:dLbls>
        <c:marker val="1"/>
        <c:smooth val="0"/>
        <c:axId val="1551359728"/>
        <c:axId val="1551345688"/>
      </c:lineChart>
      <c:catAx>
        <c:axId val="1551401488"/>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2700000" spcFirstLastPara="1" vertOverflow="ellipsis" wrap="square" anchor="ctr" anchorCtr="1"/>
          <a:lstStyle/>
          <a:p>
            <a:pPr>
              <a:defRPr sz="900" b="0" i="0" u="none" strike="noStrike" kern="1200" baseline="0">
                <a:solidFill>
                  <a:srgbClr val="012A2D"/>
                </a:solidFill>
                <a:latin typeface="+mn-lt"/>
                <a:ea typeface="+mn-ea"/>
                <a:cs typeface="+mn-cs"/>
              </a:defRPr>
            </a:pPr>
            <a:endParaRPr lang="en-US"/>
          </a:p>
        </c:txPr>
        <c:crossAx val="1551401848"/>
        <c:crosses val="autoZero"/>
        <c:auto val="1"/>
        <c:lblAlgn val="ctr"/>
        <c:lblOffset val="100"/>
        <c:noMultiLvlLbl val="0"/>
      </c:catAx>
      <c:valAx>
        <c:axId val="1551401848"/>
        <c:scaling>
          <c:orientation val="minMax"/>
          <c:max val="0.25"/>
          <c:min val="-0.25"/>
        </c:scaling>
        <c:delete val="0"/>
        <c:axPos val="l"/>
        <c:majorGridlines>
          <c:spPr>
            <a:ln w="9525" cap="flat" cmpd="sng" algn="ctr">
              <a:solidFill>
                <a:schemeClr val="tx1">
                  <a:lumMod val="15000"/>
                  <a:lumOff val="85000"/>
                </a:schemeClr>
              </a:solidFill>
              <a:round/>
            </a:ln>
            <a:effectLst/>
          </c:spPr>
        </c:majorGridlines>
        <c:title>
          <c:tx>
            <c:rich>
              <a:bodyPr rot="0" spcFirstLastPara="1" vertOverflow="ellipsis" wrap="square" anchor="ctr" anchorCtr="1"/>
              <a:lstStyle/>
              <a:p>
                <a:pPr>
                  <a:defRPr sz="900" b="0" i="0" u="none" strike="noStrike" kern="1200" baseline="0">
                    <a:solidFill>
                      <a:srgbClr val="012A2D"/>
                    </a:solidFill>
                    <a:latin typeface="+mn-lt"/>
                    <a:ea typeface="+mn-ea"/>
                    <a:cs typeface="+mn-cs"/>
                  </a:defRPr>
                </a:pPr>
                <a:r>
                  <a:rPr lang="en-US" dirty="0"/>
                  <a:t>Sq. Ft. Millions</a:t>
                </a:r>
              </a:p>
            </c:rich>
          </c:tx>
          <c:layout>
            <c:manualLayout>
              <c:xMode val="edge"/>
              <c:yMode val="edge"/>
              <c:x val="0"/>
              <c:y val="0"/>
            </c:manualLayout>
          </c:layout>
          <c:overlay val="0"/>
          <c:spPr>
            <a:noFill/>
            <a:ln>
              <a:noFill/>
            </a:ln>
            <a:effectLst/>
          </c:spPr>
          <c:txPr>
            <a:bodyPr rot="0" spcFirstLastPara="1" vertOverflow="ellipsis" wrap="square" anchor="ctr" anchorCtr="1"/>
            <a:lstStyle/>
            <a:p>
              <a:pPr>
                <a:defRPr sz="900" b="0" i="0" u="none" strike="noStrike" kern="1200" baseline="0">
                  <a:solidFill>
                    <a:srgbClr val="012A2D"/>
                  </a:solidFill>
                  <a:latin typeface="+mn-lt"/>
                  <a:ea typeface="+mn-ea"/>
                  <a:cs typeface="+mn-cs"/>
                </a:defRPr>
              </a:pPr>
              <a:endParaRPr lang="en-US"/>
            </a:p>
          </c:txPr>
        </c:title>
        <c:numFmt formatCode="#,##0.0_);\(#,##0.0\)" sourceLinked="0"/>
        <c:majorTickMark val="none"/>
        <c:minorTickMark val="none"/>
        <c:tickLblPos val="low"/>
        <c:spPr>
          <a:noFill/>
          <a:ln>
            <a:noFill/>
          </a:ln>
          <a:effectLst/>
        </c:spPr>
        <c:txPr>
          <a:bodyPr rot="-60000000" spcFirstLastPara="1" vertOverflow="ellipsis" vert="horz" wrap="square" anchor="ctr" anchorCtr="1"/>
          <a:lstStyle/>
          <a:p>
            <a:pPr>
              <a:defRPr sz="900" b="0" i="0" u="none" strike="noStrike" kern="1200" baseline="0">
                <a:solidFill>
                  <a:srgbClr val="012A2D"/>
                </a:solidFill>
                <a:latin typeface="+mn-lt"/>
                <a:ea typeface="+mn-ea"/>
                <a:cs typeface="+mn-cs"/>
              </a:defRPr>
            </a:pPr>
            <a:endParaRPr lang="en-US"/>
          </a:p>
        </c:txPr>
        <c:crossAx val="1551401488"/>
        <c:crosses val="autoZero"/>
        <c:crossBetween val="between"/>
        <c:majorUnit val="0.1"/>
      </c:valAx>
      <c:valAx>
        <c:axId val="1551345688"/>
        <c:scaling>
          <c:orientation val="minMax"/>
          <c:max val="26"/>
          <c:min val="16"/>
        </c:scaling>
        <c:delete val="0"/>
        <c:axPos val="r"/>
        <c:title>
          <c:tx>
            <c:rich>
              <a:bodyPr rot="0" spcFirstLastPara="1" vertOverflow="ellipsis" wrap="square" anchor="ctr" anchorCtr="1"/>
              <a:lstStyle/>
              <a:p>
                <a:pPr>
                  <a:defRPr sz="900" b="0" i="0" u="none" strike="noStrike" kern="1200" baseline="0">
                    <a:solidFill>
                      <a:srgbClr val="012A2D"/>
                    </a:solidFill>
                    <a:latin typeface="+mn-lt"/>
                    <a:ea typeface="+mn-ea"/>
                    <a:cs typeface="+mn-cs"/>
                  </a:defRPr>
                </a:pPr>
                <a:r>
                  <a:rPr lang="en-US"/>
                  <a:t>%</a:t>
                </a:r>
              </a:p>
            </c:rich>
          </c:tx>
          <c:layout>
            <c:manualLayout>
              <c:xMode val="edge"/>
              <c:yMode val="edge"/>
              <c:x val="0.89644654039665805"/>
              <c:y val="0"/>
            </c:manualLayout>
          </c:layout>
          <c:overlay val="0"/>
          <c:spPr>
            <a:noFill/>
            <a:ln>
              <a:noFill/>
            </a:ln>
            <a:effectLst/>
          </c:spPr>
          <c:txPr>
            <a:bodyPr rot="0" spcFirstLastPara="1" vertOverflow="ellipsis" wrap="square" anchor="ctr" anchorCtr="1"/>
            <a:lstStyle/>
            <a:p>
              <a:pPr>
                <a:defRPr sz="900" b="0" i="0" u="none" strike="noStrike" kern="1200" baseline="0">
                  <a:solidFill>
                    <a:srgbClr val="012A2D"/>
                  </a:solidFill>
                  <a:latin typeface="+mn-lt"/>
                  <a:ea typeface="+mn-ea"/>
                  <a:cs typeface="+mn-cs"/>
                </a:defRPr>
              </a:pPr>
              <a:endParaRPr lang="en-US"/>
            </a:p>
          </c:txPr>
        </c:title>
        <c:numFmt formatCode="#,##0" sourceLinked="0"/>
        <c:majorTickMark val="out"/>
        <c:minorTickMark val="none"/>
        <c:tickLblPos val="high"/>
        <c:spPr>
          <a:noFill/>
          <a:ln>
            <a:noFill/>
          </a:ln>
          <a:effectLst/>
        </c:spPr>
        <c:txPr>
          <a:bodyPr rot="-60000000" spcFirstLastPara="1" vertOverflow="ellipsis" vert="horz" wrap="square" anchor="ctr" anchorCtr="1"/>
          <a:lstStyle/>
          <a:p>
            <a:pPr>
              <a:defRPr sz="900" b="0" i="0" u="none" strike="noStrike" kern="1200" baseline="0">
                <a:solidFill>
                  <a:srgbClr val="012A2D"/>
                </a:solidFill>
                <a:latin typeface="+mn-lt"/>
                <a:ea typeface="+mn-ea"/>
                <a:cs typeface="+mn-cs"/>
              </a:defRPr>
            </a:pPr>
            <a:endParaRPr lang="en-US"/>
          </a:p>
        </c:txPr>
        <c:crossAx val="1551359728"/>
        <c:crosses val="max"/>
        <c:crossBetween val="between"/>
        <c:majorUnit val="2"/>
      </c:valAx>
      <c:catAx>
        <c:axId val="1551359728"/>
        <c:scaling>
          <c:orientation val="minMax"/>
        </c:scaling>
        <c:delete val="1"/>
        <c:axPos val="b"/>
        <c:numFmt formatCode="General" sourceLinked="1"/>
        <c:majorTickMark val="out"/>
        <c:minorTickMark val="none"/>
        <c:tickLblPos val="nextTo"/>
        <c:crossAx val="1551345688"/>
        <c:crosses val="autoZero"/>
        <c:auto val="1"/>
        <c:lblAlgn val="ctr"/>
        <c:lblOffset val="100"/>
        <c:noMultiLvlLbl val="0"/>
      </c:catAx>
      <c:spPr>
        <a:noFill/>
        <a:ln>
          <a:noFill/>
        </a:ln>
        <a:effectLst/>
      </c:spPr>
    </c:plotArea>
    <c:legend>
      <c:legendPos val="b"/>
      <c:layout>
        <c:manualLayout>
          <c:xMode val="edge"/>
          <c:yMode val="edge"/>
          <c:x val="0.01"/>
          <c:y val="0.88500000000000001"/>
          <c:w val="0.98"/>
          <c:h val="0.105"/>
        </c:manualLayout>
      </c:layout>
      <c:overlay val="0"/>
      <c:spPr>
        <a:noFill/>
        <a:ln>
          <a:noFill/>
        </a:ln>
        <a:effectLst/>
      </c:spPr>
      <c:txPr>
        <a:bodyPr rot="0" spcFirstLastPara="1" vertOverflow="ellipsis" vert="horz" wrap="square" anchor="ctr" anchorCtr="1"/>
        <a:lstStyle/>
        <a:p>
          <a:pPr>
            <a:defRPr sz="900" b="0" i="0" u="none" strike="noStrike" kern="1200" baseline="0">
              <a:solidFill>
                <a:srgbClr val="012A2D"/>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900">
          <a:solidFill>
            <a:srgbClr val="012A2D"/>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4374353868145507E-2"/>
          <c:y val="0.1"/>
          <c:w val="0.94562564613185451"/>
          <c:h val="0.58499999999999996"/>
        </c:manualLayout>
      </c:layout>
      <c:lineChart>
        <c:grouping val="standard"/>
        <c:varyColors val="0"/>
        <c:ser>
          <c:idx val="0"/>
          <c:order val="0"/>
          <c:tx>
            <c:strRef>
              <c:f>Sheet1!$B$1</c:f>
              <c:strCache>
                <c:ptCount val="1"/>
                <c:pt idx="0">
                  <c:v>Overall</c:v>
                </c:pt>
              </c:strCache>
            </c:strRef>
          </c:tx>
          <c:spPr>
            <a:ln w="28575" cap="rnd">
              <a:solidFill>
                <a:srgbClr val="435254"/>
              </a:solidFill>
              <a:round/>
            </a:ln>
            <a:effectLst/>
          </c:spPr>
          <c:marker>
            <c:symbol val="none"/>
          </c:marker>
          <c:cat>
            <c:strRef>
              <c:f>Sheet1!$A$2:$A$14</c:f>
              <c:strCache>
                <c:ptCount val="13"/>
                <c:pt idx="0">
                  <c:v>Q1 2023</c:v>
                </c:pt>
                <c:pt idx="1">
                  <c:v>Q2 2023</c:v>
                </c:pt>
                <c:pt idx="2">
                  <c:v>Q3 2023</c:v>
                </c:pt>
                <c:pt idx="3">
                  <c:v>Q4 2023</c:v>
                </c:pt>
                <c:pt idx="4">
                  <c:v>Q1 2024</c:v>
                </c:pt>
                <c:pt idx="5">
                  <c:v>Q2 2024</c:v>
                </c:pt>
                <c:pt idx="6">
                  <c:v>Q3 2024</c:v>
                </c:pt>
                <c:pt idx="7">
                  <c:v>Q4 2024</c:v>
                </c:pt>
                <c:pt idx="8">
                  <c:v>Q1 2025</c:v>
                </c:pt>
                <c:pt idx="9">
                  <c:v>Q2 2025</c:v>
                </c:pt>
                <c:pt idx="10">
                  <c:v>Q3 2025</c:v>
                </c:pt>
                <c:pt idx="11">
                  <c:v>Q4 2025</c:v>
                </c:pt>
                <c:pt idx="12">
                  <c:v>Q1 2026</c:v>
                </c:pt>
              </c:strCache>
            </c:strRef>
          </c:cat>
          <c:val>
            <c:numRef>
              <c:f>Sheet1!$B$2:$B$14</c:f>
              <c:numCache>
                <c:formatCode>General</c:formatCode>
                <c:ptCount val="13"/>
                <c:pt idx="0">
                  <c:v>19.899999999999999</c:v>
                </c:pt>
                <c:pt idx="1">
                  <c:v>19.2</c:v>
                </c:pt>
                <c:pt idx="2">
                  <c:v>19.600000000000001</c:v>
                </c:pt>
                <c:pt idx="3">
                  <c:v>18.600000000000001</c:v>
                </c:pt>
                <c:pt idx="4">
                  <c:v>19.2</c:v>
                </c:pt>
                <c:pt idx="5">
                  <c:v>18.5</c:v>
                </c:pt>
                <c:pt idx="6">
                  <c:v>18.100000000000001</c:v>
                </c:pt>
                <c:pt idx="7">
                  <c:v>17.899999999999999</c:v>
                </c:pt>
                <c:pt idx="8">
                  <c:v>18.7</c:v>
                </c:pt>
                <c:pt idx="9">
                  <c:v>18.7</c:v>
                </c:pt>
                <c:pt idx="10">
                  <c:v>18.5</c:v>
                </c:pt>
                <c:pt idx="11">
                  <c:v>18.3</c:v>
                </c:pt>
                <c:pt idx="12">
                  <c:v>18.600000000000001</c:v>
                </c:pt>
              </c:numCache>
            </c:numRef>
          </c:val>
          <c:smooth val="0"/>
          <c:extLst>
            <c:ext xmlns:c16="http://schemas.microsoft.com/office/drawing/2014/chart" uri="{C3380CC4-5D6E-409C-BE32-E72D297353CC}">
              <c16:uniqueId val="{00000000-8C15-224D-BAA5-80FFEBEDAF8F}"/>
            </c:ext>
          </c:extLst>
        </c:ser>
        <c:ser>
          <c:idx val="1"/>
          <c:order val="1"/>
          <c:tx>
            <c:strRef>
              <c:f>Sheet1!$C$1</c:f>
              <c:strCache>
                <c:ptCount val="1"/>
                <c:pt idx="0">
                  <c:v>Class A</c:v>
                </c:pt>
              </c:strCache>
            </c:strRef>
          </c:tx>
          <c:spPr>
            <a:ln w="28575" cap="rnd">
              <a:solidFill>
                <a:schemeClr val="bg2"/>
              </a:solidFill>
              <a:round/>
            </a:ln>
            <a:effectLst/>
          </c:spPr>
          <c:marker>
            <c:symbol val="none"/>
          </c:marker>
          <c:cat>
            <c:strRef>
              <c:f>Sheet1!$A$2:$A$14</c:f>
              <c:strCache>
                <c:ptCount val="13"/>
                <c:pt idx="0">
                  <c:v>Q1 2023</c:v>
                </c:pt>
                <c:pt idx="1">
                  <c:v>Q2 2023</c:v>
                </c:pt>
                <c:pt idx="2">
                  <c:v>Q3 2023</c:v>
                </c:pt>
                <c:pt idx="3">
                  <c:v>Q4 2023</c:v>
                </c:pt>
                <c:pt idx="4">
                  <c:v>Q1 2024</c:v>
                </c:pt>
                <c:pt idx="5">
                  <c:v>Q2 2024</c:v>
                </c:pt>
                <c:pt idx="6">
                  <c:v>Q3 2024</c:v>
                </c:pt>
                <c:pt idx="7">
                  <c:v>Q4 2024</c:v>
                </c:pt>
                <c:pt idx="8">
                  <c:v>Q1 2025</c:v>
                </c:pt>
                <c:pt idx="9">
                  <c:v>Q2 2025</c:v>
                </c:pt>
                <c:pt idx="10">
                  <c:v>Q3 2025</c:v>
                </c:pt>
                <c:pt idx="11">
                  <c:v>Q4 2025</c:v>
                </c:pt>
                <c:pt idx="12">
                  <c:v>Q1 2026</c:v>
                </c:pt>
              </c:strCache>
            </c:strRef>
          </c:cat>
          <c:val>
            <c:numRef>
              <c:f>Sheet1!$C$2:$C$14</c:f>
              <c:numCache>
                <c:formatCode>General</c:formatCode>
                <c:ptCount val="13"/>
                <c:pt idx="0">
                  <c:v>20.2</c:v>
                </c:pt>
                <c:pt idx="1">
                  <c:v>19.3</c:v>
                </c:pt>
                <c:pt idx="2">
                  <c:v>19.600000000000001</c:v>
                </c:pt>
                <c:pt idx="3">
                  <c:v>18.899999999999999</c:v>
                </c:pt>
                <c:pt idx="4">
                  <c:v>19.600000000000001</c:v>
                </c:pt>
                <c:pt idx="5">
                  <c:v>18.8</c:v>
                </c:pt>
                <c:pt idx="6">
                  <c:v>18.600000000000001</c:v>
                </c:pt>
                <c:pt idx="7">
                  <c:v>18.399999999999999</c:v>
                </c:pt>
                <c:pt idx="8">
                  <c:v>19</c:v>
                </c:pt>
                <c:pt idx="9">
                  <c:v>19.2</c:v>
                </c:pt>
                <c:pt idx="10">
                  <c:v>18.8</c:v>
                </c:pt>
                <c:pt idx="11">
                  <c:v>18</c:v>
                </c:pt>
                <c:pt idx="12">
                  <c:v>18.2</c:v>
                </c:pt>
              </c:numCache>
            </c:numRef>
          </c:val>
          <c:smooth val="0"/>
          <c:extLst>
            <c:ext xmlns:c16="http://schemas.microsoft.com/office/drawing/2014/chart" uri="{C3380CC4-5D6E-409C-BE32-E72D297353CC}">
              <c16:uniqueId val="{00000001-8C15-224D-BAA5-80FFEBEDAF8F}"/>
            </c:ext>
          </c:extLst>
        </c:ser>
        <c:ser>
          <c:idx val="2"/>
          <c:order val="2"/>
          <c:tx>
            <c:strRef>
              <c:f>Sheet1!$D$1</c:f>
              <c:strCache>
                <c:ptCount val="1"/>
                <c:pt idx="0">
                  <c:v>Class B</c:v>
                </c:pt>
              </c:strCache>
            </c:strRef>
          </c:tx>
          <c:spPr>
            <a:ln w="28575" cap="rnd">
              <a:solidFill>
                <a:schemeClr val="tx2"/>
              </a:solidFill>
              <a:round/>
            </a:ln>
            <a:effectLst/>
          </c:spPr>
          <c:marker>
            <c:symbol val="none"/>
          </c:marker>
          <c:cat>
            <c:strRef>
              <c:f>Sheet1!$A$2:$A$14</c:f>
              <c:strCache>
                <c:ptCount val="13"/>
                <c:pt idx="0">
                  <c:v>Q1 2023</c:v>
                </c:pt>
                <c:pt idx="1">
                  <c:v>Q2 2023</c:v>
                </c:pt>
                <c:pt idx="2">
                  <c:v>Q3 2023</c:v>
                </c:pt>
                <c:pt idx="3">
                  <c:v>Q4 2023</c:v>
                </c:pt>
                <c:pt idx="4">
                  <c:v>Q1 2024</c:v>
                </c:pt>
                <c:pt idx="5">
                  <c:v>Q2 2024</c:v>
                </c:pt>
                <c:pt idx="6">
                  <c:v>Q3 2024</c:v>
                </c:pt>
                <c:pt idx="7">
                  <c:v>Q4 2024</c:v>
                </c:pt>
                <c:pt idx="8">
                  <c:v>Q1 2025</c:v>
                </c:pt>
                <c:pt idx="9">
                  <c:v>Q2 2025</c:v>
                </c:pt>
                <c:pt idx="10">
                  <c:v>Q3 2025</c:v>
                </c:pt>
                <c:pt idx="11">
                  <c:v>Q4 2025</c:v>
                </c:pt>
                <c:pt idx="12">
                  <c:v>Q1 2026</c:v>
                </c:pt>
              </c:strCache>
            </c:strRef>
          </c:cat>
          <c:val>
            <c:numRef>
              <c:f>Sheet1!$D$2:$D$14</c:f>
              <c:numCache>
                <c:formatCode>General</c:formatCode>
                <c:ptCount val="13"/>
                <c:pt idx="0">
                  <c:v>19.5</c:v>
                </c:pt>
                <c:pt idx="1">
                  <c:v>19.100000000000001</c:v>
                </c:pt>
                <c:pt idx="2">
                  <c:v>19.5</c:v>
                </c:pt>
                <c:pt idx="3">
                  <c:v>18.2</c:v>
                </c:pt>
                <c:pt idx="4">
                  <c:v>18.7</c:v>
                </c:pt>
                <c:pt idx="5">
                  <c:v>18</c:v>
                </c:pt>
                <c:pt idx="6">
                  <c:v>17.100000000000001</c:v>
                </c:pt>
                <c:pt idx="7">
                  <c:v>17.2</c:v>
                </c:pt>
                <c:pt idx="8">
                  <c:v>18.2</c:v>
                </c:pt>
                <c:pt idx="9">
                  <c:v>17.8</c:v>
                </c:pt>
                <c:pt idx="10">
                  <c:v>18</c:v>
                </c:pt>
                <c:pt idx="11">
                  <c:v>18.600000000000001</c:v>
                </c:pt>
                <c:pt idx="12">
                  <c:v>19.3</c:v>
                </c:pt>
              </c:numCache>
            </c:numRef>
          </c:val>
          <c:smooth val="0"/>
          <c:extLst>
            <c:ext xmlns:c16="http://schemas.microsoft.com/office/drawing/2014/chart" uri="{C3380CC4-5D6E-409C-BE32-E72D297353CC}">
              <c16:uniqueId val="{00000002-8C15-224D-BAA5-80FFEBEDAF8F}"/>
            </c:ext>
          </c:extLst>
        </c:ser>
        <c:dLbls>
          <c:showLegendKey val="0"/>
          <c:showVal val="0"/>
          <c:showCatName val="0"/>
          <c:showSerName val="0"/>
          <c:showPercent val="0"/>
          <c:showBubbleSize val="0"/>
        </c:dLbls>
        <c:smooth val="0"/>
        <c:axId val="1259348136"/>
        <c:axId val="1259346336"/>
      </c:lineChart>
      <c:catAx>
        <c:axId val="1259348136"/>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2700000" spcFirstLastPara="1" vertOverflow="ellipsis" wrap="square" anchor="ctr" anchorCtr="1"/>
          <a:lstStyle/>
          <a:p>
            <a:pPr>
              <a:defRPr sz="900" b="0" i="0" u="none" strike="noStrike" kern="1200" baseline="0">
                <a:solidFill>
                  <a:srgbClr val="012A2D"/>
                </a:solidFill>
                <a:latin typeface="+mn-lt"/>
                <a:ea typeface="+mn-ea"/>
                <a:cs typeface="+mn-cs"/>
              </a:defRPr>
            </a:pPr>
            <a:endParaRPr lang="en-US"/>
          </a:p>
        </c:txPr>
        <c:crossAx val="1259346336"/>
        <c:crosses val="autoZero"/>
        <c:auto val="1"/>
        <c:lblAlgn val="ctr"/>
        <c:lblOffset val="100"/>
        <c:noMultiLvlLbl val="0"/>
      </c:catAx>
      <c:valAx>
        <c:axId val="1259346336"/>
        <c:scaling>
          <c:orientation val="minMax"/>
          <c:max val="21.225000000000001"/>
          <c:min val="16.5"/>
        </c:scaling>
        <c:delete val="0"/>
        <c:axPos val="l"/>
        <c:majorGridlines>
          <c:spPr>
            <a:ln w="9525" cap="flat" cmpd="sng" algn="ctr">
              <a:solidFill>
                <a:schemeClr val="tx1">
                  <a:lumMod val="15000"/>
                  <a:lumOff val="85000"/>
                </a:schemeClr>
              </a:solidFill>
              <a:round/>
            </a:ln>
            <a:effectLst/>
          </c:spPr>
        </c:majorGridlines>
        <c:title>
          <c:tx>
            <c:rich>
              <a:bodyPr rot="0" spcFirstLastPara="1" vertOverflow="ellipsis" wrap="square" anchor="ctr" anchorCtr="1"/>
              <a:lstStyle/>
              <a:p>
                <a:pPr>
                  <a:defRPr sz="900" b="0" i="0" u="none" strike="noStrike" kern="1200" baseline="0">
                    <a:solidFill>
                      <a:srgbClr val="012A2D"/>
                    </a:solidFill>
                    <a:latin typeface="+mn-lt"/>
                    <a:ea typeface="+mn-ea"/>
                    <a:cs typeface="+mn-cs"/>
                  </a:defRPr>
                </a:pPr>
                <a:r>
                  <a:rPr lang="en-US" dirty="0"/>
                  <a:t>%</a:t>
                </a:r>
              </a:p>
            </c:rich>
          </c:tx>
          <c:layout>
            <c:manualLayout>
              <c:xMode val="edge"/>
              <c:yMode val="edge"/>
              <c:x val="0"/>
              <c:y val="1.1953271132715813E-3"/>
            </c:manualLayout>
          </c:layout>
          <c:overlay val="0"/>
          <c:spPr>
            <a:noFill/>
            <a:ln>
              <a:noFill/>
            </a:ln>
            <a:effectLst/>
          </c:spPr>
          <c:txPr>
            <a:bodyPr rot="0" spcFirstLastPara="1" vertOverflow="ellipsis" wrap="square" anchor="ctr" anchorCtr="1"/>
            <a:lstStyle/>
            <a:p>
              <a:pPr>
                <a:defRPr sz="900" b="0" i="0" u="none" strike="noStrike" kern="1200" baseline="0">
                  <a:solidFill>
                    <a:srgbClr val="012A2D"/>
                  </a:solidFill>
                  <a:latin typeface="+mn-lt"/>
                  <a:ea typeface="+mn-ea"/>
                  <a:cs typeface="+mn-cs"/>
                </a:defRPr>
              </a:pPr>
              <a:endParaRPr lang="en-US"/>
            </a:p>
          </c:txPr>
        </c:title>
        <c:numFmt formatCode="#,##0" sourceLinked="0"/>
        <c:majorTickMark val="none"/>
        <c:minorTickMark val="none"/>
        <c:tickLblPos val="low"/>
        <c:spPr>
          <a:noFill/>
          <a:ln>
            <a:noFill/>
          </a:ln>
          <a:effectLst/>
        </c:spPr>
        <c:txPr>
          <a:bodyPr rot="-60000000" spcFirstLastPara="1" vertOverflow="ellipsis" vert="horz" wrap="square" anchor="ctr" anchorCtr="1"/>
          <a:lstStyle/>
          <a:p>
            <a:pPr>
              <a:defRPr sz="900" b="0" i="0" u="none" strike="noStrike" kern="1200" baseline="0">
                <a:solidFill>
                  <a:srgbClr val="012A2D"/>
                </a:solidFill>
                <a:latin typeface="+mn-lt"/>
                <a:ea typeface="+mn-ea"/>
                <a:cs typeface="+mn-cs"/>
              </a:defRPr>
            </a:pPr>
            <a:endParaRPr lang="en-US"/>
          </a:p>
        </c:txPr>
        <c:crossAx val="1259348136"/>
        <c:crosses val="autoZero"/>
        <c:crossBetween val="between"/>
      </c:valAx>
      <c:spPr>
        <a:noFill/>
        <a:ln>
          <a:noFill/>
        </a:ln>
        <a:effectLst/>
      </c:spPr>
    </c:plotArea>
    <c:legend>
      <c:legendPos val="b"/>
      <c:layout>
        <c:manualLayout>
          <c:xMode val="edge"/>
          <c:yMode val="edge"/>
          <c:x val="0.1"/>
          <c:y val="0.88500000000000001"/>
          <c:w val="0.88"/>
          <c:h val="0.105"/>
        </c:manualLayout>
      </c:layout>
      <c:overlay val="0"/>
      <c:spPr>
        <a:noFill/>
        <a:ln>
          <a:noFill/>
        </a:ln>
        <a:effectLst/>
      </c:spPr>
      <c:txPr>
        <a:bodyPr rot="0" spcFirstLastPara="1" vertOverflow="ellipsis" vert="horz" wrap="square" anchor="ctr" anchorCtr="1"/>
        <a:lstStyle/>
        <a:p>
          <a:pPr>
            <a:defRPr sz="900" b="0" i="0" u="none" strike="noStrike" kern="1200" baseline="0">
              <a:solidFill>
                <a:srgbClr val="012A2D"/>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900">
          <a:solidFill>
            <a:srgbClr val="012A2D"/>
          </a:solidFill>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4374353868145507E-2"/>
          <c:y val="0.1"/>
          <c:w val="0.94562564613185451"/>
          <c:h val="0.58499999999999996"/>
        </c:manualLayout>
      </c:layout>
      <c:lineChart>
        <c:grouping val="standard"/>
        <c:varyColors val="0"/>
        <c:ser>
          <c:idx val="0"/>
          <c:order val="0"/>
          <c:tx>
            <c:strRef>
              <c:f>Sheet1!$B$1</c:f>
              <c:strCache>
                <c:ptCount val="1"/>
                <c:pt idx="0">
                  <c:v>Overall</c:v>
                </c:pt>
              </c:strCache>
            </c:strRef>
          </c:tx>
          <c:spPr>
            <a:ln w="28575" cap="rnd">
              <a:solidFill>
                <a:srgbClr val="435254"/>
              </a:solidFill>
              <a:round/>
            </a:ln>
            <a:effectLst/>
          </c:spPr>
          <c:marker>
            <c:symbol val="none"/>
          </c:marker>
          <c:cat>
            <c:strRef>
              <c:f>Sheet1!$A$2:$A$14</c:f>
              <c:strCache>
                <c:ptCount val="13"/>
                <c:pt idx="0">
                  <c:v>Q1 2023</c:v>
                </c:pt>
                <c:pt idx="1">
                  <c:v>Q2 2023</c:v>
                </c:pt>
                <c:pt idx="2">
                  <c:v>Q3 2023</c:v>
                </c:pt>
                <c:pt idx="3">
                  <c:v>Q4 2023</c:v>
                </c:pt>
                <c:pt idx="4">
                  <c:v>Q1 2024</c:v>
                </c:pt>
                <c:pt idx="5">
                  <c:v>Q2 2024</c:v>
                </c:pt>
                <c:pt idx="6">
                  <c:v>Q3 2024</c:v>
                </c:pt>
                <c:pt idx="7">
                  <c:v>Q4 2024</c:v>
                </c:pt>
                <c:pt idx="8">
                  <c:v>Q1 2025</c:v>
                </c:pt>
                <c:pt idx="9">
                  <c:v>Q2 2025</c:v>
                </c:pt>
                <c:pt idx="10">
                  <c:v>Q3 2025</c:v>
                </c:pt>
                <c:pt idx="11">
                  <c:v>Q4 2025</c:v>
                </c:pt>
                <c:pt idx="12">
                  <c:v>Q1 2026</c:v>
                </c:pt>
              </c:strCache>
            </c:strRef>
          </c:cat>
          <c:val>
            <c:numRef>
              <c:f>Sheet1!$B$2:$B$14</c:f>
              <c:numCache>
                <c:formatCode>General</c:formatCode>
                <c:ptCount val="13"/>
                <c:pt idx="0">
                  <c:v>25.07</c:v>
                </c:pt>
                <c:pt idx="1">
                  <c:v>25.51</c:v>
                </c:pt>
                <c:pt idx="2">
                  <c:v>25.59</c:v>
                </c:pt>
                <c:pt idx="3">
                  <c:v>25.62</c:v>
                </c:pt>
                <c:pt idx="4">
                  <c:v>25.64</c:v>
                </c:pt>
                <c:pt idx="5">
                  <c:v>25.94</c:v>
                </c:pt>
                <c:pt idx="6">
                  <c:v>25.93</c:v>
                </c:pt>
                <c:pt idx="7">
                  <c:v>26.05</c:v>
                </c:pt>
                <c:pt idx="8">
                  <c:v>26.34</c:v>
                </c:pt>
                <c:pt idx="9">
                  <c:v>26.69</c:v>
                </c:pt>
                <c:pt idx="10">
                  <c:v>27.02</c:v>
                </c:pt>
                <c:pt idx="11">
                  <c:v>27.44</c:v>
                </c:pt>
                <c:pt idx="12">
                  <c:v>28.16</c:v>
                </c:pt>
              </c:numCache>
            </c:numRef>
          </c:val>
          <c:smooth val="0"/>
          <c:extLst>
            <c:ext xmlns:c16="http://schemas.microsoft.com/office/drawing/2014/chart" uri="{C3380CC4-5D6E-409C-BE32-E72D297353CC}">
              <c16:uniqueId val="{00000000-8C15-224D-BAA5-80FFEBEDAF8F}"/>
            </c:ext>
          </c:extLst>
        </c:ser>
        <c:ser>
          <c:idx val="1"/>
          <c:order val="1"/>
          <c:tx>
            <c:strRef>
              <c:f>Sheet1!$C$1</c:f>
              <c:strCache>
                <c:ptCount val="1"/>
                <c:pt idx="0">
                  <c:v>Class A</c:v>
                </c:pt>
              </c:strCache>
            </c:strRef>
          </c:tx>
          <c:spPr>
            <a:ln w="28575" cap="rnd">
              <a:solidFill>
                <a:schemeClr val="bg2"/>
              </a:solidFill>
              <a:round/>
            </a:ln>
            <a:effectLst/>
          </c:spPr>
          <c:marker>
            <c:symbol val="none"/>
          </c:marker>
          <c:cat>
            <c:strRef>
              <c:f>Sheet1!$A$2:$A$14</c:f>
              <c:strCache>
                <c:ptCount val="13"/>
                <c:pt idx="0">
                  <c:v>Q1 2023</c:v>
                </c:pt>
                <c:pt idx="1">
                  <c:v>Q2 2023</c:v>
                </c:pt>
                <c:pt idx="2">
                  <c:v>Q3 2023</c:v>
                </c:pt>
                <c:pt idx="3">
                  <c:v>Q4 2023</c:v>
                </c:pt>
                <c:pt idx="4">
                  <c:v>Q1 2024</c:v>
                </c:pt>
                <c:pt idx="5">
                  <c:v>Q2 2024</c:v>
                </c:pt>
                <c:pt idx="6">
                  <c:v>Q3 2024</c:v>
                </c:pt>
                <c:pt idx="7">
                  <c:v>Q4 2024</c:v>
                </c:pt>
                <c:pt idx="8">
                  <c:v>Q1 2025</c:v>
                </c:pt>
                <c:pt idx="9">
                  <c:v>Q2 2025</c:v>
                </c:pt>
                <c:pt idx="10">
                  <c:v>Q3 2025</c:v>
                </c:pt>
                <c:pt idx="11">
                  <c:v>Q4 2025</c:v>
                </c:pt>
                <c:pt idx="12">
                  <c:v>Q1 2026</c:v>
                </c:pt>
              </c:strCache>
            </c:strRef>
          </c:cat>
          <c:val>
            <c:numRef>
              <c:f>Sheet1!$C$2:$C$14</c:f>
              <c:numCache>
                <c:formatCode>General</c:formatCode>
                <c:ptCount val="13"/>
                <c:pt idx="0">
                  <c:v>27.33</c:v>
                </c:pt>
                <c:pt idx="1">
                  <c:v>27.77</c:v>
                </c:pt>
                <c:pt idx="2">
                  <c:v>28.12</c:v>
                </c:pt>
                <c:pt idx="3">
                  <c:v>28.29</c:v>
                </c:pt>
                <c:pt idx="4">
                  <c:v>28.45</c:v>
                </c:pt>
                <c:pt idx="5">
                  <c:v>28.56</c:v>
                </c:pt>
                <c:pt idx="6">
                  <c:v>28.28</c:v>
                </c:pt>
                <c:pt idx="7">
                  <c:v>28.63</c:v>
                </c:pt>
                <c:pt idx="8">
                  <c:v>29.28</c:v>
                </c:pt>
                <c:pt idx="9">
                  <c:v>29.85</c:v>
                </c:pt>
                <c:pt idx="10">
                  <c:v>30.22</c:v>
                </c:pt>
                <c:pt idx="11">
                  <c:v>30.57</c:v>
                </c:pt>
                <c:pt idx="12">
                  <c:v>31.1</c:v>
                </c:pt>
              </c:numCache>
            </c:numRef>
          </c:val>
          <c:smooth val="0"/>
          <c:extLst>
            <c:ext xmlns:c16="http://schemas.microsoft.com/office/drawing/2014/chart" uri="{C3380CC4-5D6E-409C-BE32-E72D297353CC}">
              <c16:uniqueId val="{00000001-8C15-224D-BAA5-80FFEBEDAF8F}"/>
            </c:ext>
          </c:extLst>
        </c:ser>
        <c:ser>
          <c:idx val="2"/>
          <c:order val="2"/>
          <c:tx>
            <c:strRef>
              <c:f>Sheet1!$D$1</c:f>
              <c:strCache>
                <c:ptCount val="1"/>
                <c:pt idx="0">
                  <c:v>Class B</c:v>
                </c:pt>
              </c:strCache>
            </c:strRef>
          </c:tx>
          <c:spPr>
            <a:ln w="28575" cap="rnd">
              <a:solidFill>
                <a:schemeClr val="tx2"/>
              </a:solidFill>
              <a:round/>
            </a:ln>
            <a:effectLst/>
          </c:spPr>
          <c:marker>
            <c:symbol val="none"/>
          </c:marker>
          <c:cat>
            <c:strRef>
              <c:f>Sheet1!$A$2:$A$14</c:f>
              <c:strCache>
                <c:ptCount val="13"/>
                <c:pt idx="0">
                  <c:v>Q1 2023</c:v>
                </c:pt>
                <c:pt idx="1">
                  <c:v>Q2 2023</c:v>
                </c:pt>
                <c:pt idx="2">
                  <c:v>Q3 2023</c:v>
                </c:pt>
                <c:pt idx="3">
                  <c:v>Q4 2023</c:v>
                </c:pt>
                <c:pt idx="4">
                  <c:v>Q1 2024</c:v>
                </c:pt>
                <c:pt idx="5">
                  <c:v>Q2 2024</c:v>
                </c:pt>
                <c:pt idx="6">
                  <c:v>Q3 2024</c:v>
                </c:pt>
                <c:pt idx="7">
                  <c:v>Q4 2024</c:v>
                </c:pt>
                <c:pt idx="8">
                  <c:v>Q1 2025</c:v>
                </c:pt>
                <c:pt idx="9">
                  <c:v>Q2 2025</c:v>
                </c:pt>
                <c:pt idx="10">
                  <c:v>Q3 2025</c:v>
                </c:pt>
                <c:pt idx="11">
                  <c:v>Q4 2025</c:v>
                </c:pt>
                <c:pt idx="12">
                  <c:v>Q1 2026</c:v>
                </c:pt>
              </c:strCache>
            </c:strRef>
          </c:cat>
          <c:val>
            <c:numRef>
              <c:f>Sheet1!$D$2:$D$14</c:f>
              <c:numCache>
                <c:formatCode>General</c:formatCode>
                <c:ptCount val="13"/>
                <c:pt idx="0">
                  <c:v>20.78</c:v>
                </c:pt>
                <c:pt idx="1">
                  <c:v>20.91</c:v>
                </c:pt>
                <c:pt idx="2">
                  <c:v>20.99</c:v>
                </c:pt>
                <c:pt idx="3">
                  <c:v>20.57</c:v>
                </c:pt>
                <c:pt idx="4">
                  <c:v>20.3</c:v>
                </c:pt>
                <c:pt idx="5">
                  <c:v>20.75</c:v>
                </c:pt>
                <c:pt idx="6">
                  <c:v>20.83</c:v>
                </c:pt>
                <c:pt idx="7">
                  <c:v>20.76</c:v>
                </c:pt>
                <c:pt idx="8">
                  <c:v>21.06</c:v>
                </c:pt>
                <c:pt idx="9">
                  <c:v>21.23</c:v>
                </c:pt>
                <c:pt idx="10">
                  <c:v>21.31</c:v>
                </c:pt>
                <c:pt idx="11">
                  <c:v>21.63</c:v>
                </c:pt>
                <c:pt idx="12">
                  <c:v>22.52</c:v>
                </c:pt>
              </c:numCache>
            </c:numRef>
          </c:val>
          <c:smooth val="0"/>
          <c:extLst>
            <c:ext xmlns:c16="http://schemas.microsoft.com/office/drawing/2014/chart" uri="{C3380CC4-5D6E-409C-BE32-E72D297353CC}">
              <c16:uniqueId val="{00000002-8C15-224D-BAA5-80FFEBEDAF8F}"/>
            </c:ext>
          </c:extLst>
        </c:ser>
        <c:dLbls>
          <c:showLegendKey val="0"/>
          <c:showVal val="0"/>
          <c:showCatName val="0"/>
          <c:showSerName val="0"/>
          <c:showPercent val="0"/>
          <c:showBubbleSize val="0"/>
        </c:dLbls>
        <c:smooth val="0"/>
        <c:axId val="1259348136"/>
        <c:axId val="1259346336"/>
      </c:lineChart>
      <c:catAx>
        <c:axId val="1259348136"/>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2700000" spcFirstLastPara="1" vertOverflow="ellipsis" wrap="square" anchor="ctr" anchorCtr="1"/>
          <a:lstStyle/>
          <a:p>
            <a:pPr>
              <a:defRPr sz="900" b="0" i="0" u="none" strike="noStrike" kern="1200" baseline="0">
                <a:solidFill>
                  <a:srgbClr val="012A2D"/>
                </a:solidFill>
                <a:latin typeface="+mn-lt"/>
                <a:ea typeface="+mn-ea"/>
                <a:cs typeface="+mn-cs"/>
              </a:defRPr>
            </a:pPr>
            <a:endParaRPr lang="en-US"/>
          </a:p>
        </c:txPr>
        <c:crossAx val="1259346336"/>
        <c:crosses val="autoZero"/>
        <c:auto val="1"/>
        <c:lblAlgn val="ctr"/>
        <c:lblOffset val="100"/>
        <c:noMultiLvlLbl val="0"/>
      </c:catAx>
      <c:valAx>
        <c:axId val="1259346336"/>
        <c:scaling>
          <c:orientation val="minMax"/>
          <c:max val="33.174999999999997"/>
          <c:min val="19"/>
        </c:scaling>
        <c:delete val="0"/>
        <c:axPos val="l"/>
        <c:majorGridlines>
          <c:spPr>
            <a:ln w="9525" cap="flat" cmpd="sng" algn="ctr">
              <a:solidFill>
                <a:schemeClr val="tx1">
                  <a:lumMod val="15000"/>
                  <a:lumOff val="85000"/>
                </a:schemeClr>
              </a:solidFill>
              <a:round/>
            </a:ln>
            <a:effectLst/>
          </c:spPr>
        </c:majorGridlines>
        <c:title>
          <c:tx>
            <c:rich>
              <a:bodyPr rot="0" spcFirstLastPara="1" vertOverflow="ellipsis" wrap="square" anchor="ctr" anchorCtr="1"/>
              <a:lstStyle/>
              <a:p>
                <a:pPr>
                  <a:defRPr sz="900" b="0" i="0" u="none" strike="noStrike" kern="1200" baseline="0">
                    <a:solidFill>
                      <a:srgbClr val="012A2D"/>
                    </a:solidFill>
                    <a:latin typeface="+mn-lt"/>
                    <a:ea typeface="+mn-ea"/>
                    <a:cs typeface="+mn-cs"/>
                  </a:defRPr>
                </a:pPr>
                <a:r>
                  <a:rPr lang="en-US" dirty="0"/>
                  <a:t>$ per sq. ft.</a:t>
                </a:r>
              </a:p>
            </c:rich>
          </c:tx>
          <c:layout>
            <c:manualLayout>
              <c:xMode val="edge"/>
              <c:yMode val="edge"/>
              <c:x val="0"/>
              <c:y val="1.1953271132715813E-3"/>
            </c:manualLayout>
          </c:layout>
          <c:overlay val="0"/>
          <c:spPr>
            <a:noFill/>
            <a:ln>
              <a:noFill/>
            </a:ln>
            <a:effectLst/>
          </c:spPr>
          <c:txPr>
            <a:bodyPr rot="0" spcFirstLastPara="1" vertOverflow="ellipsis" wrap="square" anchor="ctr" anchorCtr="1"/>
            <a:lstStyle/>
            <a:p>
              <a:pPr>
                <a:defRPr sz="900" b="0" i="0" u="none" strike="noStrike" kern="1200" baseline="0">
                  <a:solidFill>
                    <a:srgbClr val="012A2D"/>
                  </a:solidFill>
                  <a:latin typeface="+mn-lt"/>
                  <a:ea typeface="+mn-ea"/>
                  <a:cs typeface="+mn-cs"/>
                </a:defRPr>
              </a:pPr>
              <a:endParaRPr lang="en-US"/>
            </a:p>
          </c:txPr>
        </c:title>
        <c:numFmt formatCode="#,##0.00" sourceLinked="0"/>
        <c:majorTickMark val="none"/>
        <c:minorTickMark val="none"/>
        <c:tickLblPos val="low"/>
        <c:spPr>
          <a:noFill/>
          <a:ln>
            <a:noFill/>
          </a:ln>
          <a:effectLst/>
        </c:spPr>
        <c:txPr>
          <a:bodyPr rot="-60000000" spcFirstLastPara="1" vertOverflow="ellipsis" vert="horz" wrap="square" anchor="ctr" anchorCtr="1"/>
          <a:lstStyle/>
          <a:p>
            <a:pPr>
              <a:defRPr sz="900" b="0" i="0" u="none" strike="noStrike" kern="1200" baseline="0">
                <a:solidFill>
                  <a:srgbClr val="012A2D"/>
                </a:solidFill>
                <a:latin typeface="+mn-lt"/>
                <a:ea typeface="+mn-ea"/>
                <a:cs typeface="+mn-cs"/>
              </a:defRPr>
            </a:pPr>
            <a:endParaRPr lang="en-US"/>
          </a:p>
        </c:txPr>
        <c:crossAx val="1259348136"/>
        <c:crosses val="autoZero"/>
        <c:crossBetween val="between"/>
      </c:valAx>
      <c:spPr>
        <a:noFill/>
        <a:ln>
          <a:noFill/>
        </a:ln>
        <a:effectLst/>
      </c:spPr>
    </c:plotArea>
    <c:legend>
      <c:legendPos val="b"/>
      <c:layout>
        <c:manualLayout>
          <c:xMode val="edge"/>
          <c:yMode val="edge"/>
          <c:x val="0.1"/>
          <c:y val="0.88500000000000001"/>
          <c:w val="0.88"/>
          <c:h val="0.105"/>
        </c:manualLayout>
      </c:layout>
      <c:overlay val="0"/>
      <c:spPr>
        <a:noFill/>
        <a:ln>
          <a:noFill/>
        </a:ln>
        <a:effectLst/>
      </c:spPr>
      <c:txPr>
        <a:bodyPr rot="0" spcFirstLastPara="1" vertOverflow="ellipsis" vert="horz" wrap="square" anchor="ctr" anchorCtr="1"/>
        <a:lstStyle/>
        <a:p>
          <a:pPr>
            <a:defRPr sz="900" b="0" i="0" u="none" strike="noStrike" kern="1200" baseline="0">
              <a:solidFill>
                <a:srgbClr val="012A2D"/>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900">
          <a:solidFill>
            <a:srgbClr val="012A2D"/>
          </a:solidFill>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8805783479979161E-2"/>
          <c:y val="0.1"/>
          <c:w val="0.92164211090864734"/>
          <c:h val="0.58499999999999996"/>
        </c:manualLayout>
      </c:layout>
      <c:barChart>
        <c:barDir val="col"/>
        <c:grouping val="clustered"/>
        <c:varyColors val="0"/>
        <c:ser>
          <c:idx val="1"/>
          <c:order val="1"/>
          <c:tx>
            <c:strRef>
              <c:f>Sheet1!$C$1</c:f>
              <c:strCache>
                <c:ptCount val="1"/>
                <c:pt idx="0">
                  <c:v>Deliveries</c:v>
                </c:pt>
              </c:strCache>
            </c:strRef>
          </c:tx>
          <c:spPr>
            <a:solidFill>
              <a:schemeClr val="bg2"/>
            </a:solidFill>
            <a:ln>
              <a:noFill/>
            </a:ln>
            <a:effectLst/>
          </c:spPr>
          <c:invertIfNegative val="0"/>
          <c:cat>
            <c:strRef>
              <c:f>Sheet1!$A$2:$A$14</c:f>
              <c:strCache>
                <c:ptCount val="13"/>
                <c:pt idx="0">
                  <c:v>Q1 2023</c:v>
                </c:pt>
                <c:pt idx="1">
                  <c:v>Q2 2023</c:v>
                </c:pt>
                <c:pt idx="2">
                  <c:v>Q3 2023</c:v>
                </c:pt>
                <c:pt idx="3">
                  <c:v>Q4 2023</c:v>
                </c:pt>
                <c:pt idx="4">
                  <c:v>Q1 2024</c:v>
                </c:pt>
                <c:pt idx="5">
                  <c:v>Q2 2024</c:v>
                </c:pt>
                <c:pt idx="6">
                  <c:v>Q3 2024</c:v>
                </c:pt>
                <c:pt idx="7">
                  <c:v>Q4 2024</c:v>
                </c:pt>
                <c:pt idx="8">
                  <c:v>Q1 2025</c:v>
                </c:pt>
                <c:pt idx="9">
                  <c:v>Q2 2025</c:v>
                </c:pt>
                <c:pt idx="10">
                  <c:v>Q3 2025</c:v>
                </c:pt>
                <c:pt idx="11">
                  <c:v>Q4 2025</c:v>
                </c:pt>
                <c:pt idx="12">
                  <c:v>Q1 2026</c:v>
                </c:pt>
              </c:strCache>
            </c:strRef>
          </c:cat>
          <c:val>
            <c:numRef>
              <c:f>Sheet1!$C$2:$C$14</c:f>
              <c:numCache>
                <c:formatCode>General</c:formatCode>
                <c:ptCount val="13"/>
                <c:pt idx="0">
                  <c:v>0</c:v>
                </c:pt>
                <c:pt idx="1">
                  <c:v>0</c:v>
                </c:pt>
                <c:pt idx="2">
                  <c:v>0.05</c:v>
                </c:pt>
                <c:pt idx="3">
                  <c:v>0</c:v>
                </c:pt>
                <c:pt idx="4">
                  <c:v>0</c:v>
                </c:pt>
                <c:pt idx="5">
                  <c:v>0</c:v>
                </c:pt>
                <c:pt idx="6">
                  <c:v>0</c:v>
                </c:pt>
                <c:pt idx="7">
                  <c:v>0</c:v>
                </c:pt>
                <c:pt idx="8">
                  <c:v>0</c:v>
                </c:pt>
                <c:pt idx="9">
                  <c:v>0</c:v>
                </c:pt>
                <c:pt idx="10">
                  <c:v>0</c:v>
                </c:pt>
                <c:pt idx="11">
                  <c:v>0</c:v>
                </c:pt>
                <c:pt idx="12">
                  <c:v>0</c:v>
                </c:pt>
              </c:numCache>
            </c:numRef>
          </c:val>
          <c:extLst>
            <c:ext xmlns:c16="http://schemas.microsoft.com/office/drawing/2014/chart" uri="{C3380CC4-5D6E-409C-BE32-E72D297353CC}">
              <c16:uniqueId val="{00000001-FA8A-A242-8BA2-51CC61F9FCE1}"/>
            </c:ext>
          </c:extLst>
        </c:ser>
        <c:dLbls>
          <c:showLegendKey val="0"/>
          <c:showVal val="0"/>
          <c:showCatName val="0"/>
          <c:showSerName val="0"/>
          <c:showPercent val="0"/>
          <c:showBubbleSize val="0"/>
        </c:dLbls>
        <c:gapWidth val="150"/>
        <c:axId val="577006648"/>
        <c:axId val="1550376192"/>
      </c:barChart>
      <c:lineChart>
        <c:grouping val="standard"/>
        <c:varyColors val="0"/>
        <c:ser>
          <c:idx val="0"/>
          <c:order val="0"/>
          <c:tx>
            <c:strRef>
              <c:f>Sheet1!$B$1</c:f>
              <c:strCache>
                <c:ptCount val="1"/>
                <c:pt idx="0">
                  <c:v>Under Construction</c:v>
                </c:pt>
              </c:strCache>
            </c:strRef>
          </c:tx>
          <c:spPr>
            <a:ln w="28575" cap="rnd">
              <a:noFill/>
              <a:round/>
            </a:ln>
            <a:effectLst/>
          </c:spPr>
          <c:marker>
            <c:symbol val="circle"/>
            <c:size val="5"/>
            <c:spPr>
              <a:solidFill>
                <a:schemeClr val="accent1"/>
              </a:solidFill>
              <a:ln w="9525">
                <a:solidFill>
                  <a:schemeClr val="accent1"/>
                </a:solidFill>
              </a:ln>
              <a:effectLst/>
            </c:spPr>
          </c:marker>
          <c:cat>
            <c:strRef>
              <c:f>Sheet1!$A$2:$A$14</c:f>
              <c:strCache>
                <c:ptCount val="13"/>
                <c:pt idx="0">
                  <c:v>Q1 2023</c:v>
                </c:pt>
                <c:pt idx="1">
                  <c:v>Q2 2023</c:v>
                </c:pt>
                <c:pt idx="2">
                  <c:v>Q3 2023</c:v>
                </c:pt>
                <c:pt idx="3">
                  <c:v>Q4 2023</c:v>
                </c:pt>
                <c:pt idx="4">
                  <c:v>Q1 2024</c:v>
                </c:pt>
                <c:pt idx="5">
                  <c:v>Q2 2024</c:v>
                </c:pt>
                <c:pt idx="6">
                  <c:v>Q3 2024</c:v>
                </c:pt>
                <c:pt idx="7">
                  <c:v>Q4 2024</c:v>
                </c:pt>
                <c:pt idx="8">
                  <c:v>Q1 2025</c:v>
                </c:pt>
                <c:pt idx="9">
                  <c:v>Q2 2025</c:v>
                </c:pt>
                <c:pt idx="10">
                  <c:v>Q3 2025</c:v>
                </c:pt>
                <c:pt idx="11">
                  <c:v>Q4 2025</c:v>
                </c:pt>
                <c:pt idx="12">
                  <c:v>Q1 2026</c:v>
                </c:pt>
              </c:strCache>
            </c:strRef>
          </c:cat>
          <c:val>
            <c:numRef>
              <c:f>Sheet1!$B$2:$B$14</c:f>
              <c:numCache>
                <c:formatCode>General</c:formatCode>
                <c:ptCount val="13"/>
                <c:pt idx="0">
                  <c:v>0.05</c:v>
                </c:pt>
                <c:pt idx="1">
                  <c:v>0.05</c:v>
                </c:pt>
                <c:pt idx="2">
                  <c:v>0</c:v>
                </c:pt>
                <c:pt idx="3">
                  <c:v>0</c:v>
                </c:pt>
                <c:pt idx="4">
                  <c:v>0.18</c:v>
                </c:pt>
                <c:pt idx="5">
                  <c:v>0.18</c:v>
                </c:pt>
                <c:pt idx="6">
                  <c:v>0.18</c:v>
                </c:pt>
                <c:pt idx="7">
                  <c:v>0.18</c:v>
                </c:pt>
                <c:pt idx="8">
                  <c:v>0.18</c:v>
                </c:pt>
                <c:pt idx="9">
                  <c:v>0.18</c:v>
                </c:pt>
                <c:pt idx="10">
                  <c:v>0.18</c:v>
                </c:pt>
                <c:pt idx="11">
                  <c:v>0.18</c:v>
                </c:pt>
                <c:pt idx="12">
                  <c:v>0.18</c:v>
                </c:pt>
              </c:numCache>
            </c:numRef>
          </c:val>
          <c:smooth val="0"/>
          <c:extLst>
            <c:ext xmlns:c16="http://schemas.microsoft.com/office/drawing/2014/chart" uri="{C3380CC4-5D6E-409C-BE32-E72D297353CC}">
              <c16:uniqueId val="{00000000-FA8A-A242-8BA2-51CC61F9FCE1}"/>
            </c:ext>
          </c:extLst>
        </c:ser>
        <c:dLbls>
          <c:showLegendKey val="0"/>
          <c:showVal val="0"/>
          <c:showCatName val="0"/>
          <c:showSerName val="0"/>
          <c:showPercent val="0"/>
          <c:showBubbleSize val="0"/>
        </c:dLbls>
        <c:marker val="1"/>
        <c:smooth val="0"/>
        <c:axId val="577006648"/>
        <c:axId val="1550376192"/>
      </c:lineChart>
      <c:catAx>
        <c:axId val="577006648"/>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2700000" spcFirstLastPara="1" vertOverflow="ellipsis" wrap="square" anchor="ctr" anchorCtr="1"/>
          <a:lstStyle/>
          <a:p>
            <a:pPr>
              <a:defRPr sz="900" b="0" i="0" u="none" strike="noStrike" kern="1200" baseline="0">
                <a:solidFill>
                  <a:srgbClr val="012A2D"/>
                </a:solidFill>
                <a:latin typeface="+mn-lt"/>
                <a:ea typeface="+mn-ea"/>
                <a:cs typeface="+mn-cs"/>
              </a:defRPr>
            </a:pPr>
            <a:endParaRPr lang="en-US"/>
          </a:p>
        </c:txPr>
        <c:crossAx val="1550376192"/>
        <c:crosses val="autoZero"/>
        <c:auto val="1"/>
        <c:lblAlgn val="ctr"/>
        <c:lblOffset val="100"/>
        <c:noMultiLvlLbl val="0"/>
      </c:catAx>
      <c:valAx>
        <c:axId val="1550376192"/>
        <c:scaling>
          <c:orientation val="minMax"/>
          <c:max val="0.21000000000000002"/>
          <c:min val="0"/>
        </c:scaling>
        <c:delete val="0"/>
        <c:axPos val="l"/>
        <c:majorGridlines>
          <c:spPr>
            <a:ln w="9525" cap="flat" cmpd="sng" algn="ctr">
              <a:solidFill>
                <a:schemeClr val="tx1">
                  <a:lumMod val="15000"/>
                  <a:lumOff val="85000"/>
                </a:schemeClr>
              </a:solidFill>
              <a:round/>
            </a:ln>
            <a:effectLst/>
          </c:spPr>
        </c:majorGridlines>
        <c:title>
          <c:tx>
            <c:rich>
              <a:bodyPr rot="0" spcFirstLastPara="1" vertOverflow="ellipsis" wrap="square" anchor="ctr" anchorCtr="1"/>
              <a:lstStyle/>
              <a:p>
                <a:pPr>
                  <a:defRPr sz="900" b="0" i="0" u="none" strike="noStrike" kern="1200" baseline="0">
                    <a:solidFill>
                      <a:srgbClr val="012A2D"/>
                    </a:solidFill>
                    <a:latin typeface="+mn-lt"/>
                    <a:ea typeface="+mn-ea"/>
                    <a:cs typeface="+mn-cs"/>
                  </a:defRPr>
                </a:pPr>
                <a:r>
                  <a:rPr lang="en-US" dirty="0"/>
                  <a:t>Sq. Ft. Millions</a:t>
                </a:r>
              </a:p>
            </c:rich>
          </c:tx>
          <c:layout>
            <c:manualLayout>
              <c:xMode val="edge"/>
              <c:yMode val="edge"/>
              <c:x val="0"/>
              <c:y val="8.4019371979852302E-4"/>
            </c:manualLayout>
          </c:layout>
          <c:overlay val="0"/>
          <c:spPr>
            <a:noFill/>
            <a:ln>
              <a:noFill/>
            </a:ln>
            <a:effectLst/>
          </c:spPr>
          <c:txPr>
            <a:bodyPr rot="0" spcFirstLastPara="1" vertOverflow="ellipsis" wrap="square" anchor="ctr" anchorCtr="1"/>
            <a:lstStyle/>
            <a:p>
              <a:pPr>
                <a:defRPr sz="900" b="0" i="0" u="none" strike="noStrike" kern="1200" baseline="0">
                  <a:solidFill>
                    <a:srgbClr val="012A2D"/>
                  </a:solidFill>
                  <a:latin typeface="+mn-lt"/>
                  <a:ea typeface="+mn-ea"/>
                  <a:cs typeface="+mn-cs"/>
                </a:defRPr>
              </a:pPr>
              <a:endParaRPr lang="en-US"/>
            </a:p>
          </c:txPr>
        </c:title>
        <c:numFmt formatCode="#,##0.0" sourceLinked="0"/>
        <c:majorTickMark val="none"/>
        <c:minorTickMark val="none"/>
        <c:tickLblPos val="low"/>
        <c:spPr>
          <a:noFill/>
          <a:ln>
            <a:noFill/>
          </a:ln>
          <a:effectLst/>
        </c:spPr>
        <c:txPr>
          <a:bodyPr rot="-60000000" spcFirstLastPara="1" vertOverflow="ellipsis" vert="horz" wrap="square" anchor="ctr" anchorCtr="1"/>
          <a:lstStyle/>
          <a:p>
            <a:pPr>
              <a:defRPr sz="900" b="0" i="0" u="none" strike="noStrike" kern="1200" baseline="0">
                <a:solidFill>
                  <a:srgbClr val="012A2D"/>
                </a:solidFill>
                <a:latin typeface="+mn-lt"/>
                <a:ea typeface="+mn-ea"/>
                <a:cs typeface="+mn-cs"/>
              </a:defRPr>
            </a:pPr>
            <a:endParaRPr lang="en-US"/>
          </a:p>
        </c:txPr>
        <c:crossAx val="577006648"/>
        <c:crosses val="autoZero"/>
        <c:crossBetween val="between"/>
      </c:valAx>
      <c:spPr>
        <a:noFill/>
        <a:ln>
          <a:noFill/>
        </a:ln>
        <a:effectLst/>
      </c:spPr>
    </c:plotArea>
    <c:legend>
      <c:legendPos val="b"/>
      <c:layout>
        <c:manualLayout>
          <c:xMode val="edge"/>
          <c:yMode val="edge"/>
          <c:x val="0.01"/>
          <c:y val="0.88500000000000001"/>
          <c:w val="0.98"/>
          <c:h val="0.105"/>
        </c:manualLayout>
      </c:layout>
      <c:overlay val="0"/>
      <c:spPr>
        <a:noFill/>
        <a:ln>
          <a:noFill/>
        </a:ln>
        <a:effectLst/>
      </c:spPr>
      <c:txPr>
        <a:bodyPr rot="0" spcFirstLastPara="1" vertOverflow="ellipsis" vert="horz" wrap="square" anchor="ctr" anchorCtr="1"/>
        <a:lstStyle/>
        <a:p>
          <a:pPr>
            <a:defRPr sz="900" b="0" i="0" u="none" strike="noStrike" kern="1200" baseline="0">
              <a:solidFill>
                <a:srgbClr val="012A2D"/>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900">
          <a:solidFill>
            <a:srgbClr val="012A2D"/>
          </a:solidFill>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7622300716633957E-2"/>
          <c:y val="0.1"/>
          <c:w val="0.92179011219523277"/>
          <c:h val="0.58499999999999996"/>
        </c:manualLayout>
      </c:layout>
      <c:barChart>
        <c:barDir val="col"/>
        <c:grouping val="stacked"/>
        <c:varyColors val="0"/>
        <c:ser>
          <c:idx val="0"/>
          <c:order val="0"/>
          <c:tx>
            <c:strRef>
              <c:f>Sheet1!$B$1</c:f>
              <c:strCache>
                <c:ptCount val="1"/>
                <c:pt idx="0">
                  <c:v>Class A</c:v>
                </c:pt>
              </c:strCache>
            </c:strRef>
          </c:tx>
          <c:spPr>
            <a:solidFill>
              <a:schemeClr val="tx1"/>
            </a:solidFill>
            <a:ln>
              <a:noFill/>
            </a:ln>
            <a:effectLst/>
          </c:spPr>
          <c:invertIfNegative val="0"/>
          <c:cat>
            <c:strRef>
              <c:f>Sheet1!$A$2:$A$14</c:f>
              <c:strCache>
                <c:ptCount val="13"/>
                <c:pt idx="0">
                  <c:v>2023 Q1</c:v>
                </c:pt>
                <c:pt idx="1">
                  <c:v>2023 Q2</c:v>
                </c:pt>
                <c:pt idx="2">
                  <c:v>2023 Q3</c:v>
                </c:pt>
                <c:pt idx="3">
                  <c:v>2023 Q4</c:v>
                </c:pt>
                <c:pt idx="4">
                  <c:v>2024 Q1</c:v>
                </c:pt>
                <c:pt idx="5">
                  <c:v>2024 Q2</c:v>
                </c:pt>
                <c:pt idx="6">
                  <c:v>2024 Q3</c:v>
                </c:pt>
                <c:pt idx="7">
                  <c:v>2024 Q4</c:v>
                </c:pt>
                <c:pt idx="8">
                  <c:v>2025 Q1</c:v>
                </c:pt>
                <c:pt idx="9">
                  <c:v>2025 Q2</c:v>
                </c:pt>
                <c:pt idx="10">
                  <c:v>2025 Q3</c:v>
                </c:pt>
                <c:pt idx="11">
                  <c:v>2025 Q4</c:v>
                </c:pt>
                <c:pt idx="12">
                  <c:v>2026 Q1</c:v>
                </c:pt>
              </c:strCache>
            </c:strRef>
          </c:cat>
          <c:val>
            <c:numRef>
              <c:f>Sheet1!$B$2:$B$14</c:f>
              <c:numCache>
                <c:formatCode>#,##0</c:formatCode>
                <c:ptCount val="13"/>
                <c:pt idx="0">
                  <c:v>0.12</c:v>
                </c:pt>
                <c:pt idx="1">
                  <c:v>0.13</c:v>
                </c:pt>
                <c:pt idx="2">
                  <c:v>-0.01</c:v>
                </c:pt>
                <c:pt idx="3">
                  <c:v>0.11</c:v>
                </c:pt>
                <c:pt idx="4">
                  <c:v>-0.12</c:v>
                </c:pt>
                <c:pt idx="5">
                  <c:v>0.11</c:v>
                </c:pt>
                <c:pt idx="6">
                  <c:v>0</c:v>
                </c:pt>
                <c:pt idx="7">
                  <c:v>0.02</c:v>
                </c:pt>
                <c:pt idx="8">
                  <c:v>-0.08</c:v>
                </c:pt>
                <c:pt idx="9">
                  <c:v>-0.03</c:v>
                </c:pt>
                <c:pt idx="10">
                  <c:v>0.06</c:v>
                </c:pt>
                <c:pt idx="11">
                  <c:v>0.12</c:v>
                </c:pt>
                <c:pt idx="12">
                  <c:v>-0.02</c:v>
                </c:pt>
              </c:numCache>
            </c:numRef>
          </c:val>
          <c:extLst>
            <c:ext xmlns:c16="http://schemas.microsoft.com/office/drawing/2014/chart" uri="{C3380CC4-5D6E-409C-BE32-E72D297353CC}">
              <c16:uniqueId val="{00000000-1E96-485D-AE17-8AE1DB9A793B}"/>
            </c:ext>
          </c:extLst>
        </c:ser>
        <c:ser>
          <c:idx val="1"/>
          <c:order val="1"/>
          <c:tx>
            <c:strRef>
              <c:f>Sheet1!$C$1</c:f>
              <c:strCache>
                <c:ptCount val="1"/>
                <c:pt idx="0">
                  <c:v>Class B</c:v>
                </c:pt>
              </c:strCache>
            </c:strRef>
          </c:tx>
          <c:spPr>
            <a:solidFill>
              <a:schemeClr val="bg2"/>
            </a:solidFill>
            <a:ln>
              <a:noFill/>
            </a:ln>
            <a:effectLst/>
          </c:spPr>
          <c:invertIfNegative val="0"/>
          <c:cat>
            <c:strRef>
              <c:f>Sheet1!$A$2:$A$14</c:f>
              <c:strCache>
                <c:ptCount val="13"/>
                <c:pt idx="0">
                  <c:v>2023 Q1</c:v>
                </c:pt>
                <c:pt idx="1">
                  <c:v>2023 Q2</c:v>
                </c:pt>
                <c:pt idx="2">
                  <c:v>2023 Q3</c:v>
                </c:pt>
                <c:pt idx="3">
                  <c:v>2023 Q4</c:v>
                </c:pt>
                <c:pt idx="4">
                  <c:v>2024 Q1</c:v>
                </c:pt>
                <c:pt idx="5">
                  <c:v>2024 Q2</c:v>
                </c:pt>
                <c:pt idx="6">
                  <c:v>2024 Q3</c:v>
                </c:pt>
                <c:pt idx="7">
                  <c:v>2024 Q4</c:v>
                </c:pt>
                <c:pt idx="8">
                  <c:v>2025 Q1</c:v>
                </c:pt>
                <c:pt idx="9">
                  <c:v>2025 Q2</c:v>
                </c:pt>
                <c:pt idx="10">
                  <c:v>2025 Q3</c:v>
                </c:pt>
                <c:pt idx="11">
                  <c:v>2025 Q4</c:v>
                </c:pt>
                <c:pt idx="12">
                  <c:v>2026 Q1</c:v>
                </c:pt>
              </c:strCache>
            </c:strRef>
          </c:cat>
          <c:val>
            <c:numRef>
              <c:f>Sheet1!$C$2:$C$14</c:f>
              <c:numCache>
                <c:formatCode>#,##0</c:formatCode>
                <c:ptCount val="13"/>
                <c:pt idx="0">
                  <c:v>-0.03</c:v>
                </c:pt>
                <c:pt idx="1">
                  <c:v>-0.05</c:v>
                </c:pt>
                <c:pt idx="2">
                  <c:v>-0.04</c:v>
                </c:pt>
                <c:pt idx="3">
                  <c:v>0</c:v>
                </c:pt>
                <c:pt idx="4">
                  <c:v>-0.05</c:v>
                </c:pt>
                <c:pt idx="5">
                  <c:v>0.05</c:v>
                </c:pt>
                <c:pt idx="6">
                  <c:v>0.01</c:v>
                </c:pt>
                <c:pt idx="7">
                  <c:v>0</c:v>
                </c:pt>
                <c:pt idx="8">
                  <c:v>-0.1</c:v>
                </c:pt>
                <c:pt idx="9">
                  <c:v>0.04</c:v>
                </c:pt>
                <c:pt idx="10">
                  <c:v>-0.02</c:v>
                </c:pt>
                <c:pt idx="11">
                  <c:v>-0.06</c:v>
                </c:pt>
                <c:pt idx="12">
                  <c:v>-0.06</c:v>
                </c:pt>
              </c:numCache>
            </c:numRef>
          </c:val>
          <c:extLst>
            <c:ext xmlns:c16="http://schemas.microsoft.com/office/drawing/2014/chart" uri="{C3380CC4-5D6E-409C-BE32-E72D297353CC}">
              <c16:uniqueId val="{00000001-1E96-485D-AE17-8AE1DB9A793B}"/>
            </c:ext>
          </c:extLst>
        </c:ser>
        <c:dLbls>
          <c:showLegendKey val="0"/>
          <c:showVal val="0"/>
          <c:showCatName val="0"/>
          <c:showSerName val="0"/>
          <c:showPercent val="0"/>
          <c:showBubbleSize val="0"/>
        </c:dLbls>
        <c:gapWidth val="100"/>
        <c:overlap val="100"/>
        <c:axId val="917742344"/>
        <c:axId val="917743064"/>
      </c:barChart>
      <c:lineChart>
        <c:grouping val="standard"/>
        <c:varyColors val="0"/>
        <c:ser>
          <c:idx val="2"/>
          <c:order val="2"/>
          <c:tx>
            <c:strRef>
              <c:f>Sheet1!$D$1</c:f>
              <c:strCache>
                <c:ptCount val="1"/>
                <c:pt idx="0">
                  <c:v>Rolling 4Q Avg</c:v>
                </c:pt>
              </c:strCache>
            </c:strRef>
          </c:tx>
          <c:spPr>
            <a:ln w="28575" cap="rnd">
              <a:solidFill>
                <a:schemeClr val="tx2"/>
              </a:solidFill>
              <a:round/>
            </a:ln>
            <a:effectLst/>
          </c:spPr>
          <c:marker>
            <c:symbol val="none"/>
          </c:marker>
          <c:cat>
            <c:strRef>
              <c:f>Sheet1!$A$2:$A$14</c:f>
              <c:strCache>
                <c:ptCount val="13"/>
                <c:pt idx="0">
                  <c:v>2023 Q1</c:v>
                </c:pt>
                <c:pt idx="1">
                  <c:v>2023 Q2</c:v>
                </c:pt>
                <c:pt idx="2">
                  <c:v>2023 Q3</c:v>
                </c:pt>
                <c:pt idx="3">
                  <c:v>2023 Q4</c:v>
                </c:pt>
                <c:pt idx="4">
                  <c:v>2024 Q1</c:v>
                </c:pt>
                <c:pt idx="5">
                  <c:v>2024 Q2</c:v>
                </c:pt>
                <c:pt idx="6">
                  <c:v>2024 Q3</c:v>
                </c:pt>
                <c:pt idx="7">
                  <c:v>2024 Q4</c:v>
                </c:pt>
                <c:pt idx="8">
                  <c:v>2025 Q1</c:v>
                </c:pt>
                <c:pt idx="9">
                  <c:v>2025 Q2</c:v>
                </c:pt>
                <c:pt idx="10">
                  <c:v>2025 Q3</c:v>
                </c:pt>
                <c:pt idx="11">
                  <c:v>2025 Q4</c:v>
                </c:pt>
                <c:pt idx="12">
                  <c:v>2026 Q1</c:v>
                </c:pt>
              </c:strCache>
            </c:strRef>
          </c:cat>
          <c:val>
            <c:numRef>
              <c:f>Sheet1!$D$2:$D$14</c:f>
              <c:numCache>
                <c:formatCode>General</c:formatCode>
                <c:ptCount val="13"/>
                <c:pt idx="0">
                  <c:v>0.09</c:v>
                </c:pt>
                <c:pt idx="1">
                  <c:v>0.09</c:v>
                </c:pt>
                <c:pt idx="2">
                  <c:v>0.04</c:v>
                </c:pt>
                <c:pt idx="3">
                  <c:v>0.06</c:v>
                </c:pt>
                <c:pt idx="4">
                  <c:v>0</c:v>
                </c:pt>
                <c:pt idx="5">
                  <c:v>0.02</c:v>
                </c:pt>
                <c:pt idx="6">
                  <c:v>0.03</c:v>
                </c:pt>
                <c:pt idx="7">
                  <c:v>0</c:v>
                </c:pt>
                <c:pt idx="8">
                  <c:v>0</c:v>
                </c:pt>
                <c:pt idx="9">
                  <c:v>-0.04</c:v>
                </c:pt>
                <c:pt idx="10">
                  <c:v>-0.03</c:v>
                </c:pt>
                <c:pt idx="11">
                  <c:v>-0.02</c:v>
                </c:pt>
                <c:pt idx="12">
                  <c:v>0.01</c:v>
                </c:pt>
              </c:numCache>
            </c:numRef>
          </c:val>
          <c:smooth val="0"/>
          <c:extLst>
            <c:ext xmlns:c16="http://schemas.microsoft.com/office/drawing/2014/chart" uri="{C3380CC4-5D6E-409C-BE32-E72D297353CC}">
              <c16:uniqueId val="{00000002-1E96-485D-AE17-8AE1DB9A793B}"/>
            </c:ext>
          </c:extLst>
        </c:ser>
        <c:dLbls>
          <c:showLegendKey val="0"/>
          <c:showVal val="0"/>
          <c:showCatName val="0"/>
          <c:showSerName val="0"/>
          <c:showPercent val="0"/>
          <c:showBubbleSize val="0"/>
        </c:dLbls>
        <c:marker val="1"/>
        <c:smooth val="0"/>
        <c:axId val="917742344"/>
        <c:axId val="917743064"/>
      </c:lineChart>
      <c:catAx>
        <c:axId val="917742344"/>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2700000" spcFirstLastPara="1" vertOverflow="ellipsis" wrap="square" anchor="ctr" anchorCtr="1"/>
          <a:lstStyle/>
          <a:p>
            <a:pPr>
              <a:defRPr sz="900" b="0" i="0" u="none" strike="noStrike" kern="1200" baseline="0">
                <a:solidFill>
                  <a:srgbClr val="012A2D"/>
                </a:solidFill>
                <a:latin typeface="+mn-lt"/>
                <a:ea typeface="+mn-ea"/>
                <a:cs typeface="+mn-cs"/>
              </a:defRPr>
            </a:pPr>
            <a:endParaRPr lang="en-US"/>
          </a:p>
        </c:txPr>
        <c:crossAx val="917743064"/>
        <c:crosses val="autoZero"/>
        <c:auto val="1"/>
        <c:lblAlgn val="ctr"/>
        <c:lblOffset val="100"/>
        <c:noMultiLvlLbl val="0"/>
      </c:catAx>
      <c:valAx>
        <c:axId val="91774306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0" spcFirstLastPara="1" vertOverflow="ellipsis" wrap="square" anchor="ctr" anchorCtr="1"/>
              <a:lstStyle/>
              <a:p>
                <a:pPr>
                  <a:defRPr sz="900" b="0" i="0" u="none" strike="noStrike" kern="1200" baseline="0">
                    <a:solidFill>
                      <a:srgbClr val="012A2D"/>
                    </a:solidFill>
                    <a:latin typeface="+mn-lt"/>
                    <a:ea typeface="+mn-ea"/>
                    <a:cs typeface="+mn-cs"/>
                  </a:defRPr>
                </a:pPr>
                <a:r>
                  <a:rPr lang="en-US" dirty="0"/>
                  <a:t>Sq. Ft. Millions</a:t>
                </a:r>
              </a:p>
            </c:rich>
          </c:tx>
          <c:layout>
            <c:manualLayout>
              <c:xMode val="edge"/>
              <c:yMode val="edge"/>
              <c:x val="2.3262578460830582E-3"/>
              <c:y val="1.4381559346333492E-2"/>
            </c:manualLayout>
          </c:layout>
          <c:overlay val="0"/>
          <c:spPr>
            <a:noFill/>
            <a:ln>
              <a:noFill/>
            </a:ln>
            <a:effectLst/>
          </c:spPr>
          <c:txPr>
            <a:bodyPr rot="0" spcFirstLastPara="1" vertOverflow="ellipsis" wrap="square" anchor="ctr" anchorCtr="1"/>
            <a:lstStyle/>
            <a:p>
              <a:pPr>
                <a:defRPr sz="900" b="0" i="0" u="none" strike="noStrike" kern="1200" baseline="0">
                  <a:solidFill>
                    <a:srgbClr val="012A2D"/>
                  </a:solidFill>
                  <a:latin typeface="+mn-lt"/>
                  <a:ea typeface="+mn-ea"/>
                  <a:cs typeface="+mn-cs"/>
                </a:defRPr>
              </a:pPr>
              <a:endParaRPr lang="en-US"/>
            </a:p>
          </c:txPr>
        </c:title>
        <c:numFmt formatCode="#,##0.0_);\(#,##0.0\)" sourceLinked="0"/>
        <c:majorTickMark val="none"/>
        <c:minorTickMark val="none"/>
        <c:tickLblPos val="low"/>
        <c:spPr>
          <a:noFill/>
          <a:ln>
            <a:noFill/>
          </a:ln>
          <a:effectLst/>
        </c:spPr>
        <c:txPr>
          <a:bodyPr rot="-60000000" spcFirstLastPara="1" vertOverflow="ellipsis" vert="horz" wrap="square" anchor="ctr" anchorCtr="1"/>
          <a:lstStyle/>
          <a:p>
            <a:pPr>
              <a:defRPr sz="900" b="0" i="0" u="none" strike="noStrike" kern="1200" baseline="0">
                <a:solidFill>
                  <a:srgbClr val="012A2D"/>
                </a:solidFill>
                <a:latin typeface="+mn-lt"/>
                <a:ea typeface="+mn-ea"/>
                <a:cs typeface="+mn-cs"/>
              </a:defRPr>
            </a:pPr>
            <a:endParaRPr lang="en-US"/>
          </a:p>
        </c:txPr>
        <c:crossAx val="917742344"/>
        <c:crosses val="autoZero"/>
        <c:crossBetween val="between"/>
        <c:majorUnit val="0.1"/>
      </c:valAx>
      <c:spPr>
        <a:noFill/>
        <a:ln>
          <a:noFill/>
        </a:ln>
        <a:effectLst/>
      </c:spPr>
    </c:plotArea>
    <c:legend>
      <c:legendPos val="b"/>
      <c:layout>
        <c:manualLayout>
          <c:xMode val="edge"/>
          <c:yMode val="edge"/>
          <c:x val="0.01"/>
          <c:y val="0.88500000000000001"/>
          <c:w val="0.98"/>
          <c:h val="0.105"/>
        </c:manualLayout>
      </c:layout>
      <c:overlay val="0"/>
      <c:spPr>
        <a:noFill/>
        <a:ln>
          <a:noFill/>
        </a:ln>
        <a:effectLst/>
      </c:spPr>
      <c:txPr>
        <a:bodyPr rot="0" spcFirstLastPara="1" vertOverflow="ellipsis" vert="horz" wrap="square" anchor="ctr" anchorCtr="1"/>
        <a:lstStyle/>
        <a:p>
          <a:pPr>
            <a:defRPr sz="900" b="0" i="0" u="none" strike="noStrike" kern="1200" baseline="0">
              <a:solidFill>
                <a:srgbClr val="012A2D"/>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900">
          <a:solidFill>
            <a:srgbClr val="012A2D"/>
          </a:solidFill>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4.0000000000000036E-2"/>
          <c:y val="8.3434620749323229E-2"/>
          <c:w val="0.96"/>
          <c:h val="0.83"/>
        </c:manualLayout>
      </c:layout>
      <c:barChart>
        <c:barDir val="col"/>
        <c:grouping val="stacked"/>
        <c:varyColors val="0"/>
        <c:ser>
          <c:idx val="0"/>
          <c:order val="0"/>
          <c:tx>
            <c:strRef>
              <c:f>Sheet1!$B$1</c:f>
              <c:strCache>
                <c:ptCount val="1"/>
                <c:pt idx="0">
                  <c:v>Class A</c:v>
                </c:pt>
              </c:strCache>
            </c:strRef>
          </c:tx>
          <c:spPr>
            <a:solidFill>
              <a:schemeClr val="tx1"/>
            </a:solidFill>
            <a:ln>
              <a:noFill/>
            </a:ln>
            <a:effectLst/>
          </c:spPr>
          <c:invertIfNegative val="0"/>
          <c:cat>
            <c:strRef>
              <c:f>Sheet1!$A$2:$A$14</c:f>
              <c:strCache>
                <c:ptCount val="13"/>
                <c:pt idx="0">
                  <c:v>2023 Q1</c:v>
                </c:pt>
                <c:pt idx="1">
                  <c:v>2023 Q2</c:v>
                </c:pt>
                <c:pt idx="2">
                  <c:v>2023 Q3</c:v>
                </c:pt>
                <c:pt idx="3">
                  <c:v>2023 Q4</c:v>
                </c:pt>
                <c:pt idx="4">
                  <c:v>2024 Q1</c:v>
                </c:pt>
                <c:pt idx="5">
                  <c:v>2024 Q2</c:v>
                </c:pt>
                <c:pt idx="6">
                  <c:v>2024 Q3</c:v>
                </c:pt>
                <c:pt idx="7">
                  <c:v>2024 Q4</c:v>
                </c:pt>
                <c:pt idx="8">
                  <c:v>2025 Q1</c:v>
                </c:pt>
                <c:pt idx="9">
                  <c:v>2025 Q2</c:v>
                </c:pt>
                <c:pt idx="10">
                  <c:v>2025 Q3</c:v>
                </c:pt>
                <c:pt idx="11">
                  <c:v>2025 Q4</c:v>
                </c:pt>
                <c:pt idx="12">
                  <c:v>2026 Q1</c:v>
                </c:pt>
              </c:strCache>
            </c:strRef>
          </c:cat>
          <c:val>
            <c:numRef>
              <c:f>Sheet1!$B$2:$B$14</c:f>
              <c:numCache>
                <c:formatCode>General</c:formatCode>
                <c:ptCount val="13"/>
                <c:pt idx="0">
                  <c:v>0.25</c:v>
                </c:pt>
                <c:pt idx="1">
                  <c:v>0.3</c:v>
                </c:pt>
                <c:pt idx="2">
                  <c:v>0.38</c:v>
                </c:pt>
                <c:pt idx="3">
                  <c:v>0.13</c:v>
                </c:pt>
                <c:pt idx="4">
                  <c:v>0.16</c:v>
                </c:pt>
                <c:pt idx="5">
                  <c:v>0.24</c:v>
                </c:pt>
                <c:pt idx="6">
                  <c:v>0.28000000000000003</c:v>
                </c:pt>
                <c:pt idx="7">
                  <c:v>0.16</c:v>
                </c:pt>
                <c:pt idx="8">
                  <c:v>0.14000000000000001</c:v>
                </c:pt>
                <c:pt idx="9">
                  <c:v>0.21</c:v>
                </c:pt>
                <c:pt idx="10">
                  <c:v>0.25</c:v>
                </c:pt>
                <c:pt idx="11">
                  <c:v>0.15</c:v>
                </c:pt>
                <c:pt idx="12">
                  <c:v>0.21</c:v>
                </c:pt>
              </c:numCache>
            </c:numRef>
          </c:val>
          <c:extLst>
            <c:ext xmlns:c16="http://schemas.microsoft.com/office/drawing/2014/chart" uri="{C3380CC4-5D6E-409C-BE32-E72D297353CC}">
              <c16:uniqueId val="{00000000-00C1-A744-B0C0-3215579DAFFA}"/>
            </c:ext>
          </c:extLst>
        </c:ser>
        <c:ser>
          <c:idx val="1"/>
          <c:order val="1"/>
          <c:tx>
            <c:strRef>
              <c:f>Sheet1!$C$1</c:f>
              <c:strCache>
                <c:ptCount val="1"/>
                <c:pt idx="0">
                  <c:v>Class B</c:v>
                </c:pt>
              </c:strCache>
            </c:strRef>
          </c:tx>
          <c:spPr>
            <a:solidFill>
              <a:schemeClr val="bg2"/>
            </a:solidFill>
            <a:ln>
              <a:noFill/>
            </a:ln>
            <a:effectLst/>
          </c:spPr>
          <c:invertIfNegative val="0"/>
          <c:cat>
            <c:strRef>
              <c:f>Sheet1!$A$2:$A$14</c:f>
              <c:strCache>
                <c:ptCount val="13"/>
                <c:pt idx="0">
                  <c:v>2023 Q1</c:v>
                </c:pt>
                <c:pt idx="1">
                  <c:v>2023 Q2</c:v>
                </c:pt>
                <c:pt idx="2">
                  <c:v>2023 Q3</c:v>
                </c:pt>
                <c:pt idx="3">
                  <c:v>2023 Q4</c:v>
                </c:pt>
                <c:pt idx="4">
                  <c:v>2024 Q1</c:v>
                </c:pt>
                <c:pt idx="5">
                  <c:v>2024 Q2</c:v>
                </c:pt>
                <c:pt idx="6">
                  <c:v>2024 Q3</c:v>
                </c:pt>
                <c:pt idx="7">
                  <c:v>2024 Q4</c:v>
                </c:pt>
                <c:pt idx="8">
                  <c:v>2025 Q1</c:v>
                </c:pt>
                <c:pt idx="9">
                  <c:v>2025 Q2</c:v>
                </c:pt>
                <c:pt idx="10">
                  <c:v>2025 Q3</c:v>
                </c:pt>
                <c:pt idx="11">
                  <c:v>2025 Q4</c:v>
                </c:pt>
                <c:pt idx="12">
                  <c:v>2026 Q1</c:v>
                </c:pt>
              </c:strCache>
            </c:strRef>
          </c:cat>
          <c:val>
            <c:numRef>
              <c:f>Sheet1!$C$2:$C$14</c:f>
              <c:numCache>
                <c:formatCode>General</c:formatCode>
                <c:ptCount val="13"/>
                <c:pt idx="0">
                  <c:v>0.04</c:v>
                </c:pt>
                <c:pt idx="1">
                  <c:v>0.22</c:v>
                </c:pt>
                <c:pt idx="2">
                  <c:v>7.0000000000000007E-2</c:v>
                </c:pt>
                <c:pt idx="3">
                  <c:v>0</c:v>
                </c:pt>
                <c:pt idx="4">
                  <c:v>0.15</c:v>
                </c:pt>
                <c:pt idx="5">
                  <c:v>0.11</c:v>
                </c:pt>
                <c:pt idx="6">
                  <c:v>0.05</c:v>
                </c:pt>
                <c:pt idx="7">
                  <c:v>0.01</c:v>
                </c:pt>
                <c:pt idx="8">
                  <c:v>0</c:v>
                </c:pt>
                <c:pt idx="9">
                  <c:v>7.0000000000000007E-2</c:v>
                </c:pt>
                <c:pt idx="10">
                  <c:v>0.05</c:v>
                </c:pt>
                <c:pt idx="11">
                  <c:v>0.15</c:v>
                </c:pt>
                <c:pt idx="12">
                  <c:v>0.04</c:v>
                </c:pt>
              </c:numCache>
            </c:numRef>
          </c:val>
          <c:extLst>
            <c:ext xmlns:c16="http://schemas.microsoft.com/office/drawing/2014/chart" uri="{C3380CC4-5D6E-409C-BE32-E72D297353CC}">
              <c16:uniqueId val="{00000001-00C1-A744-B0C0-3215579DAFFA}"/>
            </c:ext>
          </c:extLst>
        </c:ser>
        <c:dLbls>
          <c:showLegendKey val="0"/>
          <c:showVal val="0"/>
          <c:showCatName val="0"/>
          <c:showSerName val="0"/>
          <c:showPercent val="0"/>
          <c:showBubbleSize val="0"/>
        </c:dLbls>
        <c:gapWidth val="150"/>
        <c:overlap val="100"/>
        <c:axId val="1738293936"/>
        <c:axId val="1738299696"/>
      </c:barChart>
      <c:catAx>
        <c:axId val="1738293936"/>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2700000" spcFirstLastPara="1" vertOverflow="ellipsis" wrap="square" anchor="ctr" anchorCtr="1"/>
          <a:lstStyle/>
          <a:p>
            <a:pPr>
              <a:defRPr sz="900" b="0" i="0" u="none" strike="noStrike" kern="1200" baseline="0">
                <a:solidFill>
                  <a:srgbClr val="012A2D"/>
                </a:solidFill>
                <a:latin typeface="+mn-lt"/>
                <a:ea typeface="+mn-ea"/>
                <a:cs typeface="+mn-cs"/>
              </a:defRPr>
            </a:pPr>
            <a:endParaRPr lang="en-US"/>
          </a:p>
        </c:txPr>
        <c:crossAx val="1738299696"/>
        <c:crosses val="autoZero"/>
        <c:auto val="1"/>
        <c:lblAlgn val="ctr"/>
        <c:lblOffset val="100"/>
        <c:noMultiLvlLbl val="0"/>
      </c:catAx>
      <c:valAx>
        <c:axId val="1738299696"/>
        <c:scaling>
          <c:orientation val="minMax"/>
          <c:max val="0.63000000000000012"/>
          <c:min val="0"/>
        </c:scaling>
        <c:delete val="0"/>
        <c:axPos val="l"/>
        <c:majorGridlines>
          <c:spPr>
            <a:ln w="9525" cap="flat" cmpd="sng" algn="ctr">
              <a:solidFill>
                <a:schemeClr val="tx1">
                  <a:lumMod val="15000"/>
                  <a:lumOff val="85000"/>
                </a:schemeClr>
              </a:solidFill>
              <a:round/>
            </a:ln>
            <a:effectLst/>
          </c:spPr>
        </c:majorGridlines>
        <c:title>
          <c:tx>
            <c:rich>
              <a:bodyPr rot="0"/>
              <a:lstStyle/>
              <a:p>
                <a:r>
                  <a:rPr lang="en-US" sz="900" b="0">
                    <a:latin typeface="Calibre (Body)"/>
                  </a:rPr>
                  <a:t>Sq. Ft. Millions</a:t>
                </a:r>
              </a:p>
            </c:rich>
          </c:tx>
          <c:layout>
            <c:manualLayout>
              <c:xMode val="edge"/>
              <c:yMode val="edge"/>
              <c:x val="0"/>
              <c:y val="0"/>
            </c:manualLayout>
          </c:layout>
          <c:overlay val="0"/>
        </c:title>
        <c:numFmt formatCode="#,##0.0" sourceLinked="0"/>
        <c:majorTickMark val="none"/>
        <c:minorTickMark val="none"/>
        <c:tickLblPos val="low"/>
        <c:spPr>
          <a:noFill/>
          <a:ln>
            <a:noFill/>
          </a:ln>
          <a:effectLst/>
        </c:spPr>
        <c:txPr>
          <a:bodyPr rot="-60000000" spcFirstLastPara="1" vertOverflow="ellipsis" vert="horz" wrap="square" anchor="ctr" anchorCtr="1"/>
          <a:lstStyle/>
          <a:p>
            <a:pPr>
              <a:defRPr sz="900" b="0" i="0" u="none" strike="noStrike" kern="1200" baseline="0">
                <a:solidFill>
                  <a:srgbClr val="012A2D"/>
                </a:solidFill>
                <a:latin typeface="+mn-lt"/>
                <a:ea typeface="+mn-ea"/>
                <a:cs typeface="+mn-cs"/>
              </a:defRPr>
            </a:pPr>
            <a:endParaRPr lang="en-US"/>
          </a:p>
        </c:txPr>
        <c:crossAx val="1738293936"/>
        <c:crosses val="autoZero"/>
        <c:crossBetween val="between"/>
      </c:valAx>
      <c:spPr>
        <a:noFill/>
        <a:ln>
          <a:noFill/>
        </a:ln>
        <a:effectLst/>
      </c:spPr>
    </c:plotArea>
    <c:legend>
      <c:legendPos val="b"/>
      <c:layout>
        <c:manualLayout>
          <c:xMode val="edge"/>
          <c:yMode val="edge"/>
          <c:x val="6.6589440974713044E-3"/>
          <c:y val="0.91551497751789068"/>
          <c:w val="0.99334105590252864"/>
          <c:h val="8.4485142653679554E-2"/>
        </c:manualLayout>
      </c:layout>
      <c:overlay val="0"/>
      <c:spPr>
        <a:noFill/>
        <a:ln>
          <a:noFill/>
        </a:ln>
        <a:effectLst/>
      </c:spPr>
      <c:txPr>
        <a:bodyPr rot="0" spcFirstLastPara="1" vertOverflow="ellipsis" vert="horz" wrap="square" anchor="ctr" anchorCtr="1"/>
        <a:lstStyle/>
        <a:p>
          <a:pPr>
            <a:defRPr sz="900" b="0" i="0" u="none" strike="noStrike" kern="1200" baseline="0">
              <a:solidFill>
                <a:srgbClr val="012A2D"/>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900">
          <a:solidFill>
            <a:srgbClr val="012A2D"/>
          </a:solidFill>
          <a:latin typeface="+mn-lt"/>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xMode val="edge"/>
          <c:yMode val="edge"/>
          <c:x val="0.11044785237256816"/>
          <c:y val="0.12750000000000006"/>
          <c:w val="0.6"/>
          <c:h val="0.84499999999999997"/>
        </c:manualLayout>
      </c:layout>
      <c:doughnutChart>
        <c:varyColors val="1"/>
        <c:ser>
          <c:idx val="0"/>
          <c:order val="0"/>
          <c:tx>
            <c:strRef>
              <c:f>Sheet1!$B$1</c:f>
              <c:strCache>
                <c:ptCount val="1"/>
                <c:pt idx="0">
                  <c:v>PCT_TOTAL_LEASING_ACTIVITY</c:v>
                </c:pt>
              </c:strCache>
            </c:strRef>
          </c:tx>
          <c:dPt>
            <c:idx val="0"/>
            <c:bubble3D val="0"/>
            <c:spPr>
              <a:solidFill>
                <a:srgbClr val="96B8AE"/>
              </a:solidFill>
              <a:ln w="19050">
                <a:solidFill>
                  <a:schemeClr val="lt1"/>
                </a:solidFill>
              </a:ln>
              <a:effectLst/>
            </c:spPr>
            <c:extLst>
              <c:ext xmlns:c16="http://schemas.microsoft.com/office/drawing/2014/chart" uri="{C3380CC4-5D6E-409C-BE32-E72D297353CC}">
                <c16:uniqueId val="{00000001-595A-4FD8-92EA-40F9E52BCD73}"/>
              </c:ext>
            </c:extLst>
          </c:dPt>
          <c:dPt>
            <c:idx val="1"/>
            <c:bubble3D val="0"/>
            <c:spPr>
              <a:solidFill>
                <a:srgbClr val="495153"/>
              </a:solidFill>
              <a:ln w="19050">
                <a:solidFill>
                  <a:schemeClr val="lt1"/>
                </a:solidFill>
              </a:ln>
              <a:effectLst/>
            </c:spPr>
            <c:extLst>
              <c:ext xmlns:c16="http://schemas.microsoft.com/office/drawing/2014/chart" uri="{C3380CC4-5D6E-409C-BE32-E72D297353CC}">
                <c16:uniqueId val="{00000003-595A-4FD8-92EA-40F9E52BCD73}"/>
              </c:ext>
            </c:extLst>
          </c:dPt>
          <c:dPt>
            <c:idx val="2"/>
            <c:bubble3D val="0"/>
            <c:spPr>
              <a:solidFill>
                <a:srgbClr val="8BE19E"/>
              </a:solidFill>
              <a:ln w="19050">
                <a:solidFill>
                  <a:schemeClr val="lt1"/>
                </a:solidFill>
              </a:ln>
              <a:effectLst/>
            </c:spPr>
            <c:extLst>
              <c:ext xmlns:c16="http://schemas.microsoft.com/office/drawing/2014/chart" uri="{C3380CC4-5D6E-409C-BE32-E72D297353CC}">
                <c16:uniqueId val="{00000005-595A-4FD8-92EA-40F9E52BCD73}"/>
              </c:ext>
            </c:extLst>
          </c:dPt>
          <c:dPt>
            <c:idx val="3"/>
            <c:bubble3D val="0"/>
            <c:spPr>
              <a:solidFill>
                <a:srgbClr val="DBD9A6"/>
              </a:solidFill>
              <a:ln w="19050">
                <a:solidFill>
                  <a:schemeClr val="lt1"/>
                </a:solidFill>
              </a:ln>
              <a:effectLst/>
            </c:spPr>
            <c:extLst>
              <c:ext xmlns:c16="http://schemas.microsoft.com/office/drawing/2014/chart" uri="{C3380CC4-5D6E-409C-BE32-E72D297353CC}">
                <c16:uniqueId val="{00000007-595A-4FD8-92EA-40F9E52BCD73}"/>
              </c:ext>
            </c:extLst>
          </c:dPt>
          <c:dPt>
            <c:idx val="4"/>
            <c:bubble3D val="0"/>
            <c:spPr>
              <a:solidFill>
                <a:srgbClr val="BC8064"/>
              </a:solidFill>
              <a:ln w="19050">
                <a:solidFill>
                  <a:schemeClr val="lt1"/>
                </a:solidFill>
              </a:ln>
              <a:effectLst/>
            </c:spPr>
            <c:extLst>
              <c:ext xmlns:c16="http://schemas.microsoft.com/office/drawing/2014/chart" uri="{C3380CC4-5D6E-409C-BE32-E72D297353CC}">
                <c16:uniqueId val="{00000009-595A-4FD8-92EA-40F9E52BCD73}"/>
              </c:ext>
            </c:extLst>
          </c:dPt>
          <c:dPt>
            <c:idx val="5"/>
            <c:bubble3D val="0"/>
            <c:spPr>
              <a:solidFill>
                <a:srgbClr val="7A5470"/>
              </a:solidFill>
              <a:ln w="19050">
                <a:solidFill>
                  <a:schemeClr val="lt1"/>
                </a:solidFill>
              </a:ln>
              <a:effectLst/>
            </c:spPr>
            <c:extLst>
              <c:ext xmlns:c16="http://schemas.microsoft.com/office/drawing/2014/chart" uri="{C3380CC4-5D6E-409C-BE32-E72D297353CC}">
                <c16:uniqueId val="{0000000B-595A-4FD8-92EA-40F9E52BCD73}"/>
              </c:ext>
            </c:extLst>
          </c:dPt>
          <c:dPt>
            <c:idx val="6"/>
            <c:bubble3D val="0"/>
            <c:spPr>
              <a:solidFill>
                <a:srgbClr val="9C89B8"/>
              </a:solidFill>
              <a:ln w="19050">
                <a:solidFill>
                  <a:schemeClr val="lt1"/>
                </a:solidFill>
              </a:ln>
              <a:effectLst/>
            </c:spPr>
            <c:extLst>
              <c:ext xmlns:c16="http://schemas.microsoft.com/office/drawing/2014/chart" uri="{C3380CC4-5D6E-409C-BE32-E72D297353CC}">
                <c16:uniqueId val="{0000000D-595A-4FD8-92EA-40F9E52BCD73}"/>
              </c:ext>
            </c:extLst>
          </c:dPt>
          <c:dPt>
            <c:idx val="7"/>
            <c:bubble3D val="0"/>
            <c:spPr>
              <a:solidFill>
                <a:srgbClr val="CBD1D3"/>
              </a:solidFill>
              <a:ln w="19050">
                <a:solidFill>
                  <a:schemeClr val="lt1"/>
                </a:solidFill>
              </a:ln>
              <a:effectLst/>
            </c:spPr>
            <c:extLst>
              <c:ext xmlns:c16="http://schemas.microsoft.com/office/drawing/2014/chart" uri="{C3380CC4-5D6E-409C-BE32-E72D297353CC}">
                <c16:uniqueId val="{0000000F-595A-4FD8-92EA-40F9E52BCD73}"/>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Sheet1!$A$2:$A$6</c:f>
              <c:strCache>
                <c:ptCount val="5"/>
                <c:pt idx="0">
                  <c:v>Plantation</c:v>
                </c:pt>
                <c:pt idx="1">
                  <c:v>Cypress Creek</c:v>
                </c:pt>
                <c:pt idx="2">
                  <c:v>Fort Lauderdale CBD</c:v>
                </c:pt>
                <c:pt idx="3">
                  <c:v>Southeast Broward</c:v>
                </c:pt>
                <c:pt idx="4">
                  <c:v>Northeast Broward</c:v>
                </c:pt>
              </c:strCache>
            </c:strRef>
          </c:cat>
          <c:val>
            <c:numRef>
              <c:f>Sheet1!$B$2:$B$6</c:f>
              <c:numCache>
                <c:formatCode>General</c:formatCode>
                <c:ptCount val="5"/>
                <c:pt idx="0">
                  <c:v>43.7</c:v>
                </c:pt>
                <c:pt idx="1">
                  <c:v>20.7</c:v>
                </c:pt>
                <c:pt idx="2">
                  <c:v>20.6</c:v>
                </c:pt>
                <c:pt idx="3">
                  <c:v>10.5</c:v>
                </c:pt>
                <c:pt idx="4">
                  <c:v>4.5</c:v>
                </c:pt>
              </c:numCache>
            </c:numRef>
          </c:val>
          <c:extLst>
            <c:ext xmlns:c16="http://schemas.microsoft.com/office/drawing/2014/chart" uri="{C3380CC4-5D6E-409C-BE32-E72D297353CC}">
              <c16:uniqueId val="{00000010-595A-4FD8-92EA-40F9E52BCD73}"/>
            </c:ext>
          </c:extLst>
        </c:ser>
        <c:dLbls>
          <c:showLegendKey val="0"/>
          <c:showVal val="0"/>
          <c:showCatName val="0"/>
          <c:showSerName val="0"/>
          <c:showPercent val="0"/>
          <c:showBubbleSize val="0"/>
          <c:showLeaderLines val="1"/>
        </c:dLbls>
        <c:firstSliceAng val="0"/>
        <c:holeSize val="52"/>
      </c:doughnutChart>
      <c:spPr>
        <a:noFill/>
        <a:ln>
          <a:noFill/>
        </a:ln>
        <a:effectLst/>
      </c:spPr>
    </c:plotArea>
    <c:legend>
      <c:legendPos val="r"/>
      <c:layout>
        <c:manualLayout>
          <c:xMode val="edge"/>
          <c:yMode val="edge"/>
          <c:x val="0.78100382225718623"/>
          <c:y val="0.22332539346853361"/>
          <c:w val="0.2170402318057755"/>
          <c:h val="0.54990142586361634"/>
        </c:manualLayout>
      </c:layout>
      <c:overlay val="0"/>
      <c:spPr>
        <a:noFill/>
        <a:ln>
          <a:noFill/>
        </a:ln>
        <a:effectLst/>
      </c:spPr>
      <c:txPr>
        <a:bodyPr rot="0" spcFirstLastPara="1" vertOverflow="ellipsis" vert="horz" wrap="square" anchor="ctr" anchorCtr="1"/>
        <a:lstStyle/>
        <a:p>
          <a:pPr>
            <a:lnSpc>
              <a:spcPct val="100000"/>
            </a:lnSpc>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DA2315A-1C2B-4732-A0BF-4A37C6D5963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a:extLst>
              <a:ext uri="{FF2B5EF4-FFF2-40B4-BE49-F238E27FC236}">
                <a16:creationId xmlns:a16="http://schemas.microsoft.com/office/drawing/2014/main" id="{91336F14-3011-4082-8B69-B42332FF955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4ACECD0-B1DD-408B-AA41-431BF682FBE4}" type="datetimeFigureOut">
              <a:rPr lang="en-GB" smtClean="0"/>
              <a:t>09/04/2026</a:t>
            </a:fld>
            <a:endParaRPr lang="en-GB" dirty="0"/>
          </a:p>
        </p:txBody>
      </p:sp>
      <p:sp>
        <p:nvSpPr>
          <p:cNvPr id="4" name="Footer Placeholder 3">
            <a:extLst>
              <a:ext uri="{FF2B5EF4-FFF2-40B4-BE49-F238E27FC236}">
                <a16:creationId xmlns:a16="http://schemas.microsoft.com/office/drawing/2014/main" id="{360C4552-6946-4AD3-91B9-C1469C1BAF5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a:extLst>
              <a:ext uri="{FF2B5EF4-FFF2-40B4-BE49-F238E27FC236}">
                <a16:creationId xmlns:a16="http://schemas.microsoft.com/office/drawing/2014/main" id="{ECFD987E-52AD-4AC4-9B8E-6B516CFBBAC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391D475-80AD-4D36-BEB1-9E0CA5625733}" type="slidenum">
              <a:rPr lang="en-GB" smtClean="0"/>
              <a:t>‹#›</a:t>
            </a:fld>
            <a:endParaRPr lang="en-GB" dirty="0"/>
          </a:p>
        </p:txBody>
      </p:sp>
    </p:spTree>
    <p:extLst>
      <p:ext uri="{BB962C8B-B14F-4D97-AF65-F5344CB8AC3E}">
        <p14:creationId xmlns:p14="http://schemas.microsoft.com/office/powerpoint/2010/main" val="30021248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6C5C41C-6714-4709-9DD0-287337DCF44F}" type="datetimeFigureOut">
              <a:rPr lang="en-GB" smtClean="0"/>
              <a:t>09/04/2026</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27CBEC-3BA9-408E-897B-DC62741FD035}" type="slidenum">
              <a:rPr lang="en-GB" smtClean="0"/>
              <a:t>‹#›</a:t>
            </a:fld>
            <a:endParaRPr lang="en-GB" dirty="0"/>
          </a:p>
        </p:txBody>
      </p:sp>
    </p:spTree>
    <p:extLst>
      <p:ext uri="{BB962C8B-B14F-4D97-AF65-F5344CB8AC3E}">
        <p14:creationId xmlns:p14="http://schemas.microsoft.com/office/powerpoint/2010/main" val="18109221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A27CBEC-3BA9-408E-897B-DC62741FD035}" type="slidenum">
              <a:rPr lang="en-GB" smtClean="0"/>
              <a:t>1</a:t>
            </a:fld>
            <a:endParaRPr lang="en-GB"/>
          </a:p>
        </p:txBody>
      </p:sp>
    </p:spTree>
    <p:extLst>
      <p:ext uri="{BB962C8B-B14F-4D97-AF65-F5344CB8AC3E}">
        <p14:creationId xmlns:p14="http://schemas.microsoft.com/office/powerpoint/2010/main" val="2910378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amp;LR - Figures Cover, 2 Col">
    <p:spTree>
      <p:nvGrpSpPr>
        <p:cNvPr id="1" name=""/>
        <p:cNvGrpSpPr/>
        <p:nvPr/>
      </p:nvGrpSpPr>
      <p:grpSpPr>
        <a:xfrm>
          <a:off x="0" y="0"/>
          <a:ext cx="0" cy="0"/>
          <a:chOff x="0" y="0"/>
          <a:chExt cx="0" cy="0"/>
        </a:xfrm>
      </p:grpSpPr>
      <p:grpSp>
        <p:nvGrpSpPr>
          <p:cNvPr id="2" name="Cover Elements">
            <a:extLst>
              <a:ext uri="{FF2B5EF4-FFF2-40B4-BE49-F238E27FC236}">
                <a16:creationId xmlns:a16="http://schemas.microsoft.com/office/drawing/2014/main" id="{E89EA044-B2E7-4DA7-8938-3FB743EBA86B}"/>
              </a:ext>
            </a:extLst>
          </p:cNvPr>
          <p:cNvGrpSpPr/>
          <p:nvPr userDrawn="1"/>
        </p:nvGrpSpPr>
        <p:grpSpPr>
          <a:xfrm>
            <a:off x="0" y="-1"/>
            <a:ext cx="12191999" cy="6381751"/>
            <a:chOff x="0" y="-1"/>
            <a:chExt cx="12191999" cy="6381751"/>
          </a:xfrm>
        </p:grpSpPr>
        <p:sp>
          <p:nvSpPr>
            <p:cNvPr id="28" name="Master Slide Cover">
              <a:extLst>
                <a:ext uri="{FF2B5EF4-FFF2-40B4-BE49-F238E27FC236}">
                  <a16:creationId xmlns:a16="http://schemas.microsoft.com/office/drawing/2014/main" id="{B49C2445-293C-40EA-8776-34FCD78A2E23}"/>
                </a:ext>
              </a:extLst>
            </p:cNvPr>
            <p:cNvSpPr/>
            <p:nvPr userDrawn="1"/>
          </p:nvSpPr>
          <p:spPr>
            <a:xfrm>
              <a:off x="0" y="-1"/>
              <a:ext cx="12191999" cy="2859085"/>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29" name="CBRE Vector Logo">
              <a:extLst>
                <a:ext uri="{FF2B5EF4-FFF2-40B4-BE49-F238E27FC236}">
                  <a16:creationId xmlns:a16="http://schemas.microsoft.com/office/drawing/2014/main" id="{77BB5E65-C0B7-4E69-BB94-075838E9AB74}"/>
                </a:ext>
              </a:extLst>
            </p:cNvPr>
            <p:cNvSpPr>
              <a:spLocks noChangeAspect="1"/>
            </p:cNvSpPr>
            <p:nvPr userDrawn="1"/>
          </p:nvSpPr>
          <p:spPr>
            <a:xfrm>
              <a:off x="10893425" y="382588"/>
              <a:ext cx="914400" cy="227176"/>
            </a:xfrm>
            <a:custGeom>
              <a:avLst/>
              <a:gdLst>
                <a:gd name="connsiteX0" fmla="*/ 306851 w 924217"/>
                <a:gd name="connsiteY0" fmla="*/ 137455 h 229615"/>
                <a:gd name="connsiteX1" fmla="*/ 306851 w 924217"/>
                <a:gd name="connsiteY1" fmla="*/ 175680 h 229615"/>
                <a:gd name="connsiteX2" fmla="*/ 383040 w 924217"/>
                <a:gd name="connsiteY2" fmla="*/ 175680 h 229615"/>
                <a:gd name="connsiteX3" fmla="*/ 402153 w 924217"/>
                <a:gd name="connsiteY3" fmla="*/ 156305 h 229615"/>
                <a:gd name="connsiteX4" fmla="*/ 385134 w 924217"/>
                <a:gd name="connsiteY4" fmla="*/ 137455 h 229615"/>
                <a:gd name="connsiteX5" fmla="*/ 384873 w 924217"/>
                <a:gd name="connsiteY5" fmla="*/ 137455 h 229615"/>
                <a:gd name="connsiteX6" fmla="*/ 384611 w 924217"/>
                <a:gd name="connsiteY6" fmla="*/ 137455 h 229615"/>
                <a:gd name="connsiteX7" fmla="*/ 539868 w 924217"/>
                <a:gd name="connsiteY7" fmla="*/ 50530 h 229615"/>
                <a:gd name="connsiteX8" fmla="*/ 539868 w 924217"/>
                <a:gd name="connsiteY8" fmla="*/ 87185 h 229615"/>
                <a:gd name="connsiteX9" fmla="*/ 618414 w 924217"/>
                <a:gd name="connsiteY9" fmla="*/ 87185 h 229615"/>
                <a:gd name="connsiteX10" fmla="*/ 636479 w 924217"/>
                <a:gd name="connsiteY10" fmla="*/ 71476 h 229615"/>
                <a:gd name="connsiteX11" fmla="*/ 636218 w 924217"/>
                <a:gd name="connsiteY11" fmla="*/ 71476 h 229615"/>
                <a:gd name="connsiteX12" fmla="*/ 636218 w 924217"/>
                <a:gd name="connsiteY12" fmla="*/ 66501 h 229615"/>
                <a:gd name="connsiteX13" fmla="*/ 618414 w 924217"/>
                <a:gd name="connsiteY13" fmla="*/ 50530 h 229615"/>
                <a:gd name="connsiteX14" fmla="*/ 306589 w 924217"/>
                <a:gd name="connsiteY14" fmla="*/ 49745 h 229615"/>
                <a:gd name="connsiteX15" fmla="*/ 306851 w 924217"/>
                <a:gd name="connsiteY15" fmla="*/ 87447 h 229615"/>
                <a:gd name="connsiteX16" fmla="*/ 386443 w 924217"/>
                <a:gd name="connsiteY16" fmla="*/ 87185 h 229615"/>
                <a:gd name="connsiteX17" fmla="*/ 402676 w 924217"/>
                <a:gd name="connsiteY17" fmla="*/ 68073 h 229615"/>
                <a:gd name="connsiteX18" fmla="*/ 386967 w 924217"/>
                <a:gd name="connsiteY18" fmla="*/ 49745 h 229615"/>
                <a:gd name="connsiteX19" fmla="*/ 386705 w 924217"/>
                <a:gd name="connsiteY19" fmla="*/ 49745 h 229615"/>
                <a:gd name="connsiteX20" fmla="*/ 386443 w 924217"/>
                <a:gd name="connsiteY20" fmla="*/ 49745 h 229615"/>
                <a:gd name="connsiteX21" fmla="*/ 484363 w 924217"/>
                <a:gd name="connsiteY21" fmla="*/ 261 h 229615"/>
                <a:gd name="connsiteX22" fmla="*/ 606108 w 924217"/>
                <a:gd name="connsiteY22" fmla="*/ 261 h 229615"/>
                <a:gd name="connsiteX23" fmla="*/ 688581 w 924217"/>
                <a:gd name="connsiteY23" fmla="*/ 60479 h 229615"/>
                <a:gd name="connsiteX24" fmla="*/ 654807 w 924217"/>
                <a:gd name="connsiteY24" fmla="*/ 111010 h 229615"/>
                <a:gd name="connsiteX25" fmla="*/ 687796 w 924217"/>
                <a:gd name="connsiteY25" fmla="*/ 155519 h 229615"/>
                <a:gd name="connsiteX26" fmla="*/ 687796 w 924217"/>
                <a:gd name="connsiteY26" fmla="*/ 229614 h 229615"/>
                <a:gd name="connsiteX27" fmla="*/ 633076 w 924217"/>
                <a:gd name="connsiteY27" fmla="*/ 229614 h 229615"/>
                <a:gd name="connsiteX28" fmla="*/ 633076 w 924217"/>
                <a:gd name="connsiteY28" fmla="*/ 169396 h 229615"/>
                <a:gd name="connsiteX29" fmla="*/ 601658 w 924217"/>
                <a:gd name="connsiteY29" fmla="*/ 136930 h 229615"/>
                <a:gd name="connsiteX30" fmla="*/ 540130 w 924217"/>
                <a:gd name="connsiteY30" fmla="*/ 136930 h 229615"/>
                <a:gd name="connsiteX31" fmla="*/ 540130 w 924217"/>
                <a:gd name="connsiteY31" fmla="*/ 229614 h 229615"/>
                <a:gd name="connsiteX32" fmla="*/ 484363 w 924217"/>
                <a:gd name="connsiteY32" fmla="*/ 229614 h 229615"/>
                <a:gd name="connsiteX33" fmla="*/ 722879 w 924217"/>
                <a:gd name="connsiteY33" fmla="*/ 0 h 229615"/>
                <a:gd name="connsiteX34" fmla="*/ 923955 w 924217"/>
                <a:gd name="connsiteY34" fmla="*/ 0 h 229615"/>
                <a:gd name="connsiteX35" fmla="*/ 923955 w 924217"/>
                <a:gd name="connsiteY35" fmla="*/ 50007 h 229615"/>
                <a:gd name="connsiteX36" fmla="*/ 778908 w 924217"/>
                <a:gd name="connsiteY36" fmla="*/ 50007 h 229615"/>
                <a:gd name="connsiteX37" fmla="*/ 779170 w 924217"/>
                <a:gd name="connsiteY37" fmla="*/ 86924 h 229615"/>
                <a:gd name="connsiteX38" fmla="*/ 909817 w 924217"/>
                <a:gd name="connsiteY38" fmla="*/ 86924 h 229615"/>
                <a:gd name="connsiteX39" fmla="*/ 909817 w 924217"/>
                <a:gd name="connsiteY39" fmla="*/ 137193 h 229615"/>
                <a:gd name="connsiteX40" fmla="*/ 779170 w 924217"/>
                <a:gd name="connsiteY40" fmla="*/ 137193 h 229615"/>
                <a:gd name="connsiteX41" fmla="*/ 779170 w 924217"/>
                <a:gd name="connsiteY41" fmla="*/ 177251 h 229615"/>
                <a:gd name="connsiteX42" fmla="*/ 924217 w 924217"/>
                <a:gd name="connsiteY42" fmla="*/ 177251 h 229615"/>
                <a:gd name="connsiteX43" fmla="*/ 924217 w 924217"/>
                <a:gd name="connsiteY43" fmla="*/ 229615 h 229615"/>
                <a:gd name="connsiteX44" fmla="*/ 723141 w 924217"/>
                <a:gd name="connsiteY44" fmla="*/ 229615 h 229615"/>
                <a:gd name="connsiteX45" fmla="*/ 722879 w 924217"/>
                <a:gd name="connsiteY45" fmla="*/ 0 h 229615"/>
                <a:gd name="connsiteX46" fmla="*/ 250298 w 924217"/>
                <a:gd name="connsiteY46" fmla="*/ 0 h 229615"/>
                <a:gd name="connsiteX47" fmla="*/ 369163 w 924217"/>
                <a:gd name="connsiteY47" fmla="*/ 0 h 229615"/>
                <a:gd name="connsiteX48" fmla="*/ 454254 w 924217"/>
                <a:gd name="connsiteY48" fmla="*/ 56815 h 229615"/>
                <a:gd name="connsiteX49" fmla="*/ 419956 w 924217"/>
                <a:gd name="connsiteY49" fmla="*/ 111011 h 229615"/>
                <a:gd name="connsiteX50" fmla="*/ 456611 w 924217"/>
                <a:gd name="connsiteY50" fmla="*/ 163113 h 229615"/>
                <a:gd name="connsiteX51" fmla="*/ 368902 w 924217"/>
                <a:gd name="connsiteY51" fmla="*/ 229091 h 229615"/>
                <a:gd name="connsiteX52" fmla="*/ 250298 w 924217"/>
                <a:gd name="connsiteY52" fmla="*/ 229091 h 229615"/>
                <a:gd name="connsiteX53" fmla="*/ 250298 w 924217"/>
                <a:gd name="connsiteY53" fmla="*/ 0 h 229615"/>
                <a:gd name="connsiteX54" fmla="*/ 213644 w 924217"/>
                <a:gd name="connsiteY54" fmla="*/ 0 h 229615"/>
                <a:gd name="connsiteX55" fmla="*/ 215476 w 924217"/>
                <a:gd name="connsiteY55" fmla="*/ 0 h 229615"/>
                <a:gd name="connsiteX56" fmla="*/ 215215 w 924217"/>
                <a:gd name="connsiteY56" fmla="*/ 52102 h 229615"/>
                <a:gd name="connsiteX57" fmla="*/ 213382 w 924217"/>
                <a:gd name="connsiteY57" fmla="*/ 52102 h 229615"/>
                <a:gd name="connsiteX58" fmla="*/ 109702 w 924217"/>
                <a:gd name="connsiteY58" fmla="*/ 53149 h 229615"/>
                <a:gd name="connsiteX59" fmla="*/ 54720 w 924217"/>
                <a:gd name="connsiteY59" fmla="*/ 112582 h 229615"/>
                <a:gd name="connsiteX60" fmla="*/ 111535 w 924217"/>
                <a:gd name="connsiteY60" fmla="*/ 173062 h 229615"/>
                <a:gd name="connsiteX61" fmla="*/ 213905 w 924217"/>
                <a:gd name="connsiteY61" fmla="*/ 174109 h 229615"/>
                <a:gd name="connsiteX62" fmla="*/ 216000 w 924217"/>
                <a:gd name="connsiteY62" fmla="*/ 174109 h 229615"/>
                <a:gd name="connsiteX63" fmla="*/ 215738 w 924217"/>
                <a:gd name="connsiteY63" fmla="*/ 229353 h 229615"/>
                <a:gd name="connsiteX64" fmla="*/ 213905 w 924217"/>
                <a:gd name="connsiteY64" fmla="*/ 229353 h 229615"/>
                <a:gd name="connsiteX65" fmla="*/ 145309 w 924217"/>
                <a:gd name="connsiteY65" fmla="*/ 229353 h 229615"/>
                <a:gd name="connsiteX66" fmla="*/ 126720 w 924217"/>
                <a:gd name="connsiteY66" fmla="*/ 229091 h 229615"/>
                <a:gd name="connsiteX67" fmla="*/ 64407 w 924217"/>
                <a:gd name="connsiteY67" fmla="*/ 216524 h 229615"/>
                <a:gd name="connsiteX68" fmla="*/ 1833 w 924217"/>
                <a:gd name="connsiteY68" fmla="*/ 137455 h 229615"/>
                <a:gd name="connsiteX69" fmla="*/ 0 w 924217"/>
                <a:gd name="connsiteY69" fmla="*/ 114415 h 229615"/>
                <a:gd name="connsiteX70" fmla="*/ 22516 w 924217"/>
                <a:gd name="connsiteY70" fmla="*/ 46080 h 229615"/>
                <a:gd name="connsiteX71" fmla="*/ 67811 w 924217"/>
                <a:gd name="connsiteY71" fmla="*/ 9687 h 229615"/>
                <a:gd name="connsiteX72" fmla="*/ 115462 w 924217"/>
                <a:gd name="connsiteY72" fmla="*/ 262 h 2296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924217" h="229615">
                  <a:moveTo>
                    <a:pt x="306851" y="137455"/>
                  </a:moveTo>
                  <a:lnTo>
                    <a:pt x="306851" y="175680"/>
                  </a:lnTo>
                  <a:lnTo>
                    <a:pt x="383040" y="175680"/>
                  </a:lnTo>
                  <a:cubicBezTo>
                    <a:pt x="393251" y="175680"/>
                    <a:pt x="402153" y="166778"/>
                    <a:pt x="402153" y="156305"/>
                  </a:cubicBezTo>
                  <a:cubicBezTo>
                    <a:pt x="402153" y="146618"/>
                    <a:pt x="394822" y="138502"/>
                    <a:pt x="385134" y="137455"/>
                  </a:cubicBezTo>
                  <a:lnTo>
                    <a:pt x="384873" y="137455"/>
                  </a:lnTo>
                  <a:lnTo>
                    <a:pt x="384611" y="137455"/>
                  </a:lnTo>
                  <a:close/>
                  <a:moveTo>
                    <a:pt x="539868" y="50530"/>
                  </a:moveTo>
                  <a:lnTo>
                    <a:pt x="539868" y="87185"/>
                  </a:lnTo>
                  <a:lnTo>
                    <a:pt x="618414" y="87185"/>
                  </a:lnTo>
                  <a:cubicBezTo>
                    <a:pt x="627839" y="87185"/>
                    <a:pt x="635432" y="79068"/>
                    <a:pt x="636479" y="71476"/>
                  </a:cubicBezTo>
                  <a:lnTo>
                    <a:pt x="636218" y="71476"/>
                  </a:lnTo>
                  <a:lnTo>
                    <a:pt x="636218" y="66501"/>
                  </a:lnTo>
                  <a:cubicBezTo>
                    <a:pt x="635170" y="57337"/>
                    <a:pt x="627839" y="50530"/>
                    <a:pt x="618414" y="50530"/>
                  </a:cubicBezTo>
                  <a:close/>
                  <a:moveTo>
                    <a:pt x="306589" y="49745"/>
                  </a:moveTo>
                  <a:lnTo>
                    <a:pt x="306851" y="87447"/>
                  </a:lnTo>
                  <a:lnTo>
                    <a:pt x="386443" y="87185"/>
                  </a:lnTo>
                  <a:cubicBezTo>
                    <a:pt x="395607" y="85876"/>
                    <a:pt x="402676" y="77236"/>
                    <a:pt x="402676" y="68073"/>
                  </a:cubicBezTo>
                  <a:cubicBezTo>
                    <a:pt x="402676" y="58909"/>
                    <a:pt x="396131" y="51316"/>
                    <a:pt x="386967" y="49745"/>
                  </a:cubicBezTo>
                  <a:lnTo>
                    <a:pt x="386705" y="49745"/>
                  </a:lnTo>
                  <a:lnTo>
                    <a:pt x="386443" y="49745"/>
                  </a:lnTo>
                  <a:close/>
                  <a:moveTo>
                    <a:pt x="484363" y="261"/>
                  </a:moveTo>
                  <a:lnTo>
                    <a:pt x="606108" y="261"/>
                  </a:lnTo>
                  <a:cubicBezTo>
                    <a:pt x="645643" y="261"/>
                    <a:pt x="688319" y="10734"/>
                    <a:pt x="688581" y="60479"/>
                  </a:cubicBezTo>
                  <a:cubicBezTo>
                    <a:pt x="688581" y="100799"/>
                    <a:pt x="654807" y="111010"/>
                    <a:pt x="654807" y="111010"/>
                  </a:cubicBezTo>
                  <a:cubicBezTo>
                    <a:pt x="654807" y="111010"/>
                    <a:pt x="687796" y="121221"/>
                    <a:pt x="687796" y="155519"/>
                  </a:cubicBezTo>
                  <a:lnTo>
                    <a:pt x="687796" y="229614"/>
                  </a:lnTo>
                  <a:lnTo>
                    <a:pt x="633076" y="229614"/>
                  </a:lnTo>
                  <a:lnTo>
                    <a:pt x="633076" y="169396"/>
                  </a:lnTo>
                  <a:cubicBezTo>
                    <a:pt x="633076" y="151592"/>
                    <a:pt x="619199" y="137192"/>
                    <a:pt x="601658" y="136930"/>
                  </a:cubicBezTo>
                  <a:cubicBezTo>
                    <a:pt x="601658" y="136930"/>
                    <a:pt x="540130" y="136930"/>
                    <a:pt x="540130" y="136930"/>
                  </a:cubicBezTo>
                  <a:cubicBezTo>
                    <a:pt x="540130" y="136930"/>
                    <a:pt x="540130" y="223068"/>
                    <a:pt x="540130" y="229614"/>
                  </a:cubicBezTo>
                  <a:cubicBezTo>
                    <a:pt x="534370" y="229614"/>
                    <a:pt x="484363" y="229614"/>
                    <a:pt x="484363" y="229614"/>
                  </a:cubicBezTo>
                  <a:close/>
                  <a:moveTo>
                    <a:pt x="722879" y="0"/>
                  </a:moveTo>
                  <a:lnTo>
                    <a:pt x="923955" y="0"/>
                  </a:lnTo>
                  <a:lnTo>
                    <a:pt x="923955" y="50007"/>
                  </a:lnTo>
                  <a:lnTo>
                    <a:pt x="778908" y="50007"/>
                  </a:lnTo>
                  <a:lnTo>
                    <a:pt x="779170" y="86924"/>
                  </a:lnTo>
                  <a:lnTo>
                    <a:pt x="909817" y="86924"/>
                  </a:lnTo>
                  <a:lnTo>
                    <a:pt x="909817" y="137193"/>
                  </a:lnTo>
                  <a:lnTo>
                    <a:pt x="779170" y="137193"/>
                  </a:lnTo>
                  <a:lnTo>
                    <a:pt x="779170" y="177251"/>
                  </a:lnTo>
                  <a:lnTo>
                    <a:pt x="924217" y="177251"/>
                  </a:lnTo>
                  <a:lnTo>
                    <a:pt x="924217" y="229615"/>
                  </a:lnTo>
                  <a:cubicBezTo>
                    <a:pt x="924217" y="229615"/>
                    <a:pt x="729948" y="229615"/>
                    <a:pt x="723141" y="229615"/>
                  </a:cubicBezTo>
                  <a:cubicBezTo>
                    <a:pt x="722879" y="223069"/>
                    <a:pt x="722879" y="0"/>
                    <a:pt x="722879" y="0"/>
                  </a:cubicBezTo>
                  <a:close/>
                  <a:moveTo>
                    <a:pt x="250298" y="0"/>
                  </a:moveTo>
                  <a:lnTo>
                    <a:pt x="369163" y="0"/>
                  </a:lnTo>
                  <a:cubicBezTo>
                    <a:pt x="432785" y="0"/>
                    <a:pt x="454516" y="26444"/>
                    <a:pt x="454254" y="56815"/>
                  </a:cubicBezTo>
                  <a:cubicBezTo>
                    <a:pt x="454516" y="76713"/>
                    <a:pt x="449280" y="101324"/>
                    <a:pt x="419956" y="111011"/>
                  </a:cubicBezTo>
                  <a:cubicBezTo>
                    <a:pt x="419956" y="111011"/>
                    <a:pt x="456611" y="123316"/>
                    <a:pt x="456611" y="163113"/>
                  </a:cubicBezTo>
                  <a:cubicBezTo>
                    <a:pt x="456611" y="196102"/>
                    <a:pt x="433047" y="229091"/>
                    <a:pt x="368902" y="229091"/>
                  </a:cubicBezTo>
                  <a:cubicBezTo>
                    <a:pt x="368902" y="229091"/>
                    <a:pt x="256843" y="229091"/>
                    <a:pt x="250298" y="229091"/>
                  </a:cubicBezTo>
                  <a:cubicBezTo>
                    <a:pt x="250298" y="222545"/>
                    <a:pt x="250298" y="0"/>
                    <a:pt x="250298" y="0"/>
                  </a:cubicBezTo>
                  <a:close/>
                  <a:moveTo>
                    <a:pt x="213644" y="0"/>
                  </a:moveTo>
                  <a:lnTo>
                    <a:pt x="215476" y="0"/>
                  </a:lnTo>
                  <a:lnTo>
                    <a:pt x="215215" y="52102"/>
                  </a:lnTo>
                  <a:lnTo>
                    <a:pt x="213382" y="52102"/>
                  </a:lnTo>
                  <a:cubicBezTo>
                    <a:pt x="212596" y="52102"/>
                    <a:pt x="125673" y="51055"/>
                    <a:pt x="109702" y="53149"/>
                  </a:cubicBezTo>
                  <a:cubicBezTo>
                    <a:pt x="76189" y="57600"/>
                    <a:pt x="54720" y="80902"/>
                    <a:pt x="54720" y="112582"/>
                  </a:cubicBezTo>
                  <a:cubicBezTo>
                    <a:pt x="54720" y="137978"/>
                    <a:pt x="69644" y="168873"/>
                    <a:pt x="111535" y="173062"/>
                  </a:cubicBezTo>
                  <a:cubicBezTo>
                    <a:pt x="137716" y="175680"/>
                    <a:pt x="213120" y="174109"/>
                    <a:pt x="213905" y="174109"/>
                  </a:cubicBezTo>
                  <a:lnTo>
                    <a:pt x="216000" y="174109"/>
                  </a:lnTo>
                  <a:lnTo>
                    <a:pt x="215738" y="229353"/>
                  </a:lnTo>
                  <a:lnTo>
                    <a:pt x="213905" y="229353"/>
                  </a:lnTo>
                  <a:cubicBezTo>
                    <a:pt x="213905" y="229353"/>
                    <a:pt x="145309" y="229353"/>
                    <a:pt x="145309" y="229353"/>
                  </a:cubicBezTo>
                  <a:cubicBezTo>
                    <a:pt x="145309" y="229353"/>
                    <a:pt x="126720" y="229091"/>
                    <a:pt x="126720" y="229091"/>
                  </a:cubicBezTo>
                  <a:cubicBezTo>
                    <a:pt x="92422" y="227258"/>
                    <a:pt x="75404" y="221498"/>
                    <a:pt x="64407" y="216524"/>
                  </a:cubicBezTo>
                  <a:cubicBezTo>
                    <a:pt x="31680" y="201076"/>
                    <a:pt x="8902" y="172276"/>
                    <a:pt x="1833" y="137455"/>
                  </a:cubicBezTo>
                  <a:cubicBezTo>
                    <a:pt x="524" y="129862"/>
                    <a:pt x="0" y="122269"/>
                    <a:pt x="0" y="114415"/>
                  </a:cubicBezTo>
                  <a:cubicBezTo>
                    <a:pt x="0" y="89542"/>
                    <a:pt x="7855" y="65978"/>
                    <a:pt x="22516" y="46080"/>
                  </a:cubicBezTo>
                  <a:cubicBezTo>
                    <a:pt x="34298" y="30371"/>
                    <a:pt x="49745" y="17804"/>
                    <a:pt x="67811" y="9687"/>
                  </a:cubicBezTo>
                  <a:cubicBezTo>
                    <a:pt x="86400" y="2095"/>
                    <a:pt x="104465" y="1047"/>
                    <a:pt x="115462" y="262"/>
                  </a:cubicBezTo>
                  <a:close/>
                </a:path>
              </a:pathLst>
            </a:custGeom>
            <a:solidFill>
              <a:schemeClr val="accent6"/>
            </a:solidFill>
            <a:ln w="2617" cap="flat">
              <a:noFill/>
              <a:prstDash val="solid"/>
              <a:miter/>
            </a:ln>
          </p:spPr>
          <p:txBody>
            <a:bodyPr wrap="square" rtlCol="0" anchor="ctr">
              <a:noAutofit/>
            </a:bodyPr>
            <a:lstStyle/>
            <a:p>
              <a:endParaRPr lang="en-US" dirty="0"/>
            </a:p>
          </p:txBody>
        </p:sp>
        <p:sp>
          <p:nvSpPr>
            <p:cNvPr id="30" name="Cover Line of Sight">
              <a:extLst>
                <a:ext uri="{FF2B5EF4-FFF2-40B4-BE49-F238E27FC236}">
                  <a16:creationId xmlns:a16="http://schemas.microsoft.com/office/drawing/2014/main" id="{FFB99813-C99B-4C51-A2F6-420E59267788}"/>
                </a:ext>
              </a:extLst>
            </p:cNvPr>
            <p:cNvSpPr/>
            <p:nvPr userDrawn="1"/>
          </p:nvSpPr>
          <p:spPr>
            <a:xfrm>
              <a:off x="0" y="381000"/>
              <a:ext cx="128016" cy="2741294"/>
            </a:xfrm>
            <a:prstGeom prst="rect">
              <a:avLst/>
            </a:prstGeom>
            <a:solidFill>
              <a:srgbClr val="17E88F"/>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grpSp>
          <p:nvGrpSpPr>
            <p:cNvPr id="31" name="Left Column Framing">
              <a:extLst>
                <a:ext uri="{FF2B5EF4-FFF2-40B4-BE49-F238E27FC236}">
                  <a16:creationId xmlns:a16="http://schemas.microsoft.com/office/drawing/2014/main" id="{B646D8CA-1251-4A50-B612-2A14668597F1}"/>
                </a:ext>
              </a:extLst>
            </p:cNvPr>
            <p:cNvGrpSpPr/>
            <p:nvPr userDrawn="1"/>
          </p:nvGrpSpPr>
          <p:grpSpPr>
            <a:xfrm>
              <a:off x="768096" y="3376613"/>
              <a:ext cx="5029200" cy="3005137"/>
              <a:chOff x="762001" y="3376613"/>
              <a:chExt cx="4064000" cy="3005137"/>
            </a:xfrm>
          </p:grpSpPr>
          <p:cxnSp>
            <p:nvCxnSpPr>
              <p:cNvPr id="32" name="Straight Connector 31">
                <a:extLst>
                  <a:ext uri="{FF2B5EF4-FFF2-40B4-BE49-F238E27FC236}">
                    <a16:creationId xmlns:a16="http://schemas.microsoft.com/office/drawing/2014/main" id="{62ECF2E9-802F-45A4-8C39-E0D510573F77}"/>
                  </a:ext>
                </a:extLst>
              </p:cNvPr>
              <p:cNvCxnSpPr>
                <a:cxnSpLocks/>
              </p:cNvCxnSpPr>
              <p:nvPr userDrawn="1"/>
            </p:nvCxnSpPr>
            <p:spPr>
              <a:xfrm flipH="1">
                <a:off x="762001" y="3376613"/>
                <a:ext cx="4064000" cy="0"/>
              </a:xfrm>
              <a:prstGeom prst="line">
                <a:avLst/>
              </a:prstGeom>
              <a:noFill/>
              <a:ln w="25400" cap="flat" cmpd="sng" algn="ctr">
                <a:solidFill>
                  <a:schemeClr val="accent6"/>
                </a:solidFill>
                <a:prstDash val="solid"/>
                <a:miter lim="800000"/>
              </a:ln>
              <a:effectLst/>
            </p:spPr>
          </p:cxnSp>
          <p:cxnSp>
            <p:nvCxnSpPr>
              <p:cNvPr id="33" name="Straight Connector 32">
                <a:extLst>
                  <a:ext uri="{FF2B5EF4-FFF2-40B4-BE49-F238E27FC236}">
                    <a16:creationId xmlns:a16="http://schemas.microsoft.com/office/drawing/2014/main" id="{5BCE9EE3-FDB8-4A2E-B5EF-02CCC0886C22}"/>
                  </a:ext>
                </a:extLst>
              </p:cNvPr>
              <p:cNvCxnSpPr>
                <a:cxnSpLocks/>
              </p:cNvCxnSpPr>
              <p:nvPr userDrawn="1"/>
            </p:nvCxnSpPr>
            <p:spPr>
              <a:xfrm flipH="1">
                <a:off x="762001" y="6381750"/>
                <a:ext cx="4064000" cy="0"/>
              </a:xfrm>
              <a:prstGeom prst="line">
                <a:avLst/>
              </a:prstGeom>
              <a:noFill/>
              <a:ln w="25400" cap="flat" cmpd="sng" algn="ctr">
                <a:solidFill>
                  <a:schemeClr val="accent6"/>
                </a:solidFill>
                <a:prstDash val="solid"/>
                <a:miter lim="800000"/>
              </a:ln>
              <a:effectLst/>
            </p:spPr>
          </p:cxnSp>
        </p:grpSp>
        <p:sp>
          <p:nvSpPr>
            <p:cNvPr id="24" name="Arrows Disclaimer Text">
              <a:extLst>
                <a:ext uri="{FF2B5EF4-FFF2-40B4-BE49-F238E27FC236}">
                  <a16:creationId xmlns:a16="http://schemas.microsoft.com/office/drawing/2014/main" id="{1B148006-4AC0-416E-8AB2-1CA96AC9A5D4}"/>
                </a:ext>
              </a:extLst>
            </p:cNvPr>
            <p:cNvSpPr txBox="1"/>
            <p:nvPr userDrawn="1"/>
          </p:nvSpPr>
          <p:spPr>
            <a:xfrm>
              <a:off x="766763" y="3124200"/>
              <a:ext cx="1860550" cy="82550"/>
            </a:xfrm>
            <a:prstGeom prst="rect">
              <a:avLst/>
            </a:prstGeom>
            <a:noFill/>
          </p:spPr>
          <p:txBody>
            <a:bodyPr wrap="square" lIns="0" tIns="0" rIns="0" bIns="0" rtlCol="0" anchor="ctr" anchorCtr="0">
              <a:noAutofit/>
            </a:bodyPr>
            <a:lstStyle/>
            <a:p>
              <a:pPr algn="l"/>
              <a:r>
                <a:rPr lang="en-US" sz="800" b="0" i="0" dirty="0">
                  <a:latin typeface="Barlow Condensed Thin" pitchFamily="2" charset="77"/>
                </a:rPr>
                <a:t>Note: Arrows indicate change from previous quarter.</a:t>
              </a:r>
            </a:p>
          </p:txBody>
        </p:sp>
      </p:grpSp>
      <p:sp>
        <p:nvSpPr>
          <p:cNvPr id="4" name="Content Placeholder 1">
            <a:extLst>
              <a:ext uri="{FF2B5EF4-FFF2-40B4-BE49-F238E27FC236}">
                <a16:creationId xmlns:a16="http://schemas.microsoft.com/office/drawing/2014/main" id="{A34190B5-BF3E-44E0-8069-6AB634C88BBE}"/>
              </a:ext>
            </a:extLst>
          </p:cNvPr>
          <p:cNvSpPr>
            <a:spLocks noGrp="1"/>
          </p:cNvSpPr>
          <p:nvPr userDrawn="1">
            <p:ph sz="quarter" idx="10"/>
          </p:nvPr>
        </p:nvSpPr>
        <p:spPr>
          <a:xfrm>
            <a:off x="768095" y="3428999"/>
            <a:ext cx="5029200" cy="28529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2">
            <a:extLst>
              <a:ext uri="{FF2B5EF4-FFF2-40B4-BE49-F238E27FC236}">
                <a16:creationId xmlns:a16="http://schemas.microsoft.com/office/drawing/2014/main" id="{0E97AC35-E461-43C8-A7A8-972324BA9942}"/>
              </a:ext>
            </a:extLst>
          </p:cNvPr>
          <p:cNvSpPr>
            <a:spLocks noGrp="1"/>
          </p:cNvSpPr>
          <p:nvPr userDrawn="1">
            <p:ph sz="quarter" idx="11"/>
          </p:nvPr>
        </p:nvSpPr>
        <p:spPr>
          <a:xfrm>
            <a:off x="6347884" y="3428998"/>
            <a:ext cx="5459941" cy="28529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Main Title Placeholder 1">
            <a:extLst>
              <a:ext uri="{FF2B5EF4-FFF2-40B4-BE49-F238E27FC236}">
                <a16:creationId xmlns:a16="http://schemas.microsoft.com/office/drawing/2014/main" id="{5BE774C7-D9DF-4368-A6B7-592E6C089C69}"/>
              </a:ext>
            </a:extLst>
          </p:cNvPr>
          <p:cNvSpPr>
            <a:spLocks noGrp="1"/>
          </p:cNvSpPr>
          <p:nvPr userDrawn="1">
            <p:ph type="body" sz="quarter" idx="12" hasCustomPrompt="1"/>
          </p:nvPr>
        </p:nvSpPr>
        <p:spPr>
          <a:xfrm>
            <a:off x="768096" y="384048"/>
            <a:ext cx="9303004" cy="1835150"/>
          </a:xfrm>
        </p:spPr>
        <p:txBody>
          <a:bodyPr anchor="b" anchorCtr="0"/>
          <a:lstStyle>
            <a:lvl1pPr>
              <a:spcBef>
                <a:spcPts val="0"/>
              </a:spcBef>
              <a:spcAft>
                <a:spcPts val="600"/>
              </a:spcAft>
              <a:defRPr sz="1200" cap="all" baseline="0">
                <a:latin typeface="+mn-lt"/>
              </a:defRPr>
            </a:lvl1pPr>
            <a:lvl2pPr>
              <a:lnSpc>
                <a:spcPct val="90000"/>
              </a:lnSpc>
              <a:spcBef>
                <a:spcPts val="0"/>
              </a:spcBef>
              <a:spcAft>
                <a:spcPts val="0"/>
              </a:spcAft>
              <a:defRPr sz="4400">
                <a:solidFill>
                  <a:schemeClr val="accent6"/>
                </a:solidFill>
                <a:latin typeface="+mj-lt"/>
              </a:defRPr>
            </a:lvl2pPr>
          </a:lstStyle>
          <a:p>
            <a:pPr lvl="0"/>
            <a:r>
              <a:rPr lang="en-US" dirty="0"/>
              <a:t>Header text (level 1)</a:t>
            </a:r>
          </a:p>
          <a:p>
            <a:pPr lvl="1"/>
            <a:r>
              <a:rPr lang="en-US" dirty="0"/>
              <a:t>Main Title (Level 2)</a:t>
            </a:r>
          </a:p>
        </p:txBody>
      </p:sp>
      <p:sp>
        <p:nvSpPr>
          <p:cNvPr id="5" name="Arrow Placeholder 1">
            <a:extLst>
              <a:ext uri="{FF2B5EF4-FFF2-40B4-BE49-F238E27FC236}">
                <a16:creationId xmlns:a16="http://schemas.microsoft.com/office/drawing/2014/main" id="{C9F67EFD-F939-49E4-BCA3-834EAFC1AD4B}"/>
              </a:ext>
            </a:extLst>
          </p:cNvPr>
          <p:cNvSpPr>
            <a:spLocks noGrp="1"/>
          </p:cNvSpPr>
          <p:nvPr userDrawn="1">
            <p:ph type="pic" sz="quarter" idx="13" hasCustomPrompt="1"/>
          </p:nvPr>
        </p:nvSpPr>
        <p:spPr>
          <a:xfrm>
            <a:off x="768096" y="2587752"/>
            <a:ext cx="164592" cy="164592"/>
          </a:xfrm>
        </p:spPr>
        <p:txBody>
          <a:bodyPr anchor="ctr" anchorCtr="0"/>
          <a:lstStyle>
            <a:lvl1pPr algn="ctr">
              <a:lnSpc>
                <a:spcPct val="90000"/>
              </a:lnSpc>
              <a:spcBef>
                <a:spcPts val="0"/>
              </a:spcBef>
              <a:spcAft>
                <a:spcPts val="0"/>
              </a:spcAft>
              <a:defRPr sz="600">
                <a:latin typeface="Barlow Condensed" panose="00000506000000000000" pitchFamily="2" charset="0"/>
              </a:defRPr>
            </a:lvl1pPr>
          </a:lstStyle>
          <a:p>
            <a:r>
              <a:rPr lang="en-US" dirty="0"/>
              <a:t>add arrow</a:t>
            </a:r>
          </a:p>
        </p:txBody>
      </p:sp>
      <p:sp>
        <p:nvSpPr>
          <p:cNvPr id="8" name="Stat Placeholder 1">
            <a:extLst>
              <a:ext uri="{FF2B5EF4-FFF2-40B4-BE49-F238E27FC236}">
                <a16:creationId xmlns:a16="http://schemas.microsoft.com/office/drawing/2014/main" id="{BB318CA4-D015-47FE-A8A1-24BBAD802415}"/>
              </a:ext>
            </a:extLst>
          </p:cNvPr>
          <p:cNvSpPr>
            <a:spLocks noGrp="1"/>
          </p:cNvSpPr>
          <p:nvPr userDrawn="1">
            <p:ph type="body" sz="quarter" idx="14" hasCustomPrompt="1"/>
          </p:nvPr>
        </p:nvSpPr>
        <p:spPr>
          <a:xfrm>
            <a:off x="987552" y="2395728"/>
            <a:ext cx="1261872" cy="768096"/>
          </a:xfrm>
        </p:spPr>
        <p:txBody>
          <a:bodyPr wrap="none" anchor="t" anchorCtr="0"/>
          <a:lstStyle>
            <a:lvl1pPr>
              <a:spcBef>
                <a:spcPts val="0"/>
              </a:spcBef>
              <a:spcAft>
                <a:spcPts val="0"/>
              </a:spcAft>
              <a:defRPr sz="2800">
                <a:solidFill>
                  <a:schemeClr val="accent6"/>
                </a:solidFill>
                <a:latin typeface="Calibre Light" panose="020B0303030202060203" pitchFamily="34" charset="0"/>
              </a:defRPr>
            </a:lvl1pPr>
            <a:lvl2pPr>
              <a:spcBef>
                <a:spcPts val="200"/>
              </a:spcBef>
              <a:spcAft>
                <a:spcPts val="0"/>
              </a:spcAft>
              <a:defRPr sz="850">
                <a:solidFill>
                  <a:srgbClr val="538184"/>
                </a:solidFill>
                <a:latin typeface="+mn-lt"/>
              </a:defRPr>
            </a:lvl2pPr>
          </a:lstStyle>
          <a:p>
            <a:pPr lvl="0"/>
            <a:r>
              <a:rPr lang="en-US" dirty="0"/>
              <a:t>stat</a:t>
            </a:r>
          </a:p>
          <a:p>
            <a:pPr lvl="1"/>
            <a:r>
              <a:rPr lang="en-US" dirty="0"/>
              <a:t>Number description</a:t>
            </a:r>
          </a:p>
        </p:txBody>
      </p:sp>
      <p:sp>
        <p:nvSpPr>
          <p:cNvPr id="10" name="Arrow Placeholder 2">
            <a:extLst>
              <a:ext uri="{FF2B5EF4-FFF2-40B4-BE49-F238E27FC236}">
                <a16:creationId xmlns:a16="http://schemas.microsoft.com/office/drawing/2014/main" id="{C55773C2-9BE9-448C-95C9-F78D26CBA5C6}"/>
              </a:ext>
            </a:extLst>
          </p:cNvPr>
          <p:cNvSpPr>
            <a:spLocks noGrp="1"/>
          </p:cNvSpPr>
          <p:nvPr userDrawn="1">
            <p:ph type="pic" sz="quarter" idx="15"/>
          </p:nvPr>
        </p:nvSpPr>
        <p:spPr>
          <a:xfrm>
            <a:off x="2628329" y="2587752"/>
            <a:ext cx="164592" cy="164592"/>
          </a:xfrm>
        </p:spPr>
        <p:txBody>
          <a:bodyPr anchor="ctr" anchorCtr="0"/>
          <a:lstStyle>
            <a:lvl1pPr algn="ctr">
              <a:lnSpc>
                <a:spcPct val="90000"/>
              </a:lnSpc>
              <a:spcBef>
                <a:spcPts val="0"/>
              </a:spcBef>
              <a:spcAft>
                <a:spcPts val="0"/>
              </a:spcAft>
              <a:defRPr sz="600">
                <a:latin typeface="Barlow Condensed" panose="00000506000000000000" pitchFamily="2" charset="0"/>
              </a:defRPr>
            </a:lvl1pPr>
          </a:lstStyle>
          <a:p>
            <a:r>
              <a:rPr lang="en-US"/>
              <a:t>Click icon to add picture</a:t>
            </a:r>
            <a:endParaRPr lang="en-US" dirty="0"/>
          </a:p>
        </p:txBody>
      </p:sp>
      <p:sp>
        <p:nvSpPr>
          <p:cNvPr id="12" name="Stat Placeholder 2">
            <a:extLst>
              <a:ext uri="{FF2B5EF4-FFF2-40B4-BE49-F238E27FC236}">
                <a16:creationId xmlns:a16="http://schemas.microsoft.com/office/drawing/2014/main" id="{D6303F87-A9A0-45F8-980D-08FB498454F8}"/>
              </a:ext>
            </a:extLst>
          </p:cNvPr>
          <p:cNvSpPr>
            <a:spLocks noGrp="1"/>
          </p:cNvSpPr>
          <p:nvPr userDrawn="1">
            <p:ph type="body" sz="quarter" idx="16" hasCustomPrompt="1"/>
          </p:nvPr>
        </p:nvSpPr>
        <p:spPr>
          <a:xfrm>
            <a:off x="2847785" y="2395728"/>
            <a:ext cx="1261872" cy="768096"/>
          </a:xfrm>
        </p:spPr>
        <p:txBody>
          <a:bodyPr wrap="none" anchor="t" anchorCtr="0"/>
          <a:lstStyle>
            <a:lvl1pPr>
              <a:spcBef>
                <a:spcPts val="0"/>
              </a:spcBef>
              <a:spcAft>
                <a:spcPts val="0"/>
              </a:spcAft>
              <a:defRPr sz="2800">
                <a:solidFill>
                  <a:schemeClr val="accent6"/>
                </a:solidFill>
                <a:latin typeface="Calibre Light" panose="020B0303030202060203" pitchFamily="34" charset="0"/>
              </a:defRPr>
            </a:lvl1pPr>
            <a:lvl2pPr>
              <a:spcBef>
                <a:spcPts val="200"/>
              </a:spcBef>
              <a:spcAft>
                <a:spcPts val="0"/>
              </a:spcAft>
              <a:defRPr sz="850">
                <a:solidFill>
                  <a:srgbClr val="538184"/>
                </a:solidFill>
                <a:latin typeface="+mn-lt"/>
              </a:defRPr>
            </a:lvl2pPr>
          </a:lstStyle>
          <a:p>
            <a:pPr lvl="0"/>
            <a:r>
              <a:rPr lang="en-US" dirty="0"/>
              <a:t>stat</a:t>
            </a:r>
          </a:p>
          <a:p>
            <a:pPr lvl="1"/>
            <a:r>
              <a:rPr lang="en-US" dirty="0"/>
              <a:t>Number description</a:t>
            </a:r>
          </a:p>
        </p:txBody>
      </p:sp>
      <p:sp>
        <p:nvSpPr>
          <p:cNvPr id="21" name="Arrow Placeholder 3">
            <a:extLst>
              <a:ext uri="{FF2B5EF4-FFF2-40B4-BE49-F238E27FC236}">
                <a16:creationId xmlns:a16="http://schemas.microsoft.com/office/drawing/2014/main" id="{AACC3F0A-CEF5-4091-94BE-491FC2776308}"/>
              </a:ext>
            </a:extLst>
          </p:cNvPr>
          <p:cNvSpPr>
            <a:spLocks noGrp="1"/>
          </p:cNvSpPr>
          <p:nvPr userDrawn="1">
            <p:ph type="pic" sz="quarter" idx="17"/>
          </p:nvPr>
        </p:nvSpPr>
        <p:spPr>
          <a:xfrm>
            <a:off x="4488562" y="2587752"/>
            <a:ext cx="164592" cy="164592"/>
          </a:xfrm>
        </p:spPr>
        <p:txBody>
          <a:bodyPr anchor="ctr" anchorCtr="0"/>
          <a:lstStyle>
            <a:lvl1pPr algn="ctr">
              <a:lnSpc>
                <a:spcPct val="90000"/>
              </a:lnSpc>
              <a:spcBef>
                <a:spcPts val="0"/>
              </a:spcBef>
              <a:spcAft>
                <a:spcPts val="0"/>
              </a:spcAft>
              <a:defRPr sz="600">
                <a:latin typeface="Barlow Condensed" panose="00000506000000000000" pitchFamily="2" charset="0"/>
              </a:defRPr>
            </a:lvl1pPr>
          </a:lstStyle>
          <a:p>
            <a:r>
              <a:rPr lang="en-US"/>
              <a:t>Click icon to add picture</a:t>
            </a:r>
            <a:endParaRPr lang="en-US" dirty="0"/>
          </a:p>
        </p:txBody>
      </p:sp>
      <p:sp>
        <p:nvSpPr>
          <p:cNvPr id="23" name="Stat Placeholder 3">
            <a:extLst>
              <a:ext uri="{FF2B5EF4-FFF2-40B4-BE49-F238E27FC236}">
                <a16:creationId xmlns:a16="http://schemas.microsoft.com/office/drawing/2014/main" id="{ED94D736-658D-4114-8AB7-DE15D512A00E}"/>
              </a:ext>
            </a:extLst>
          </p:cNvPr>
          <p:cNvSpPr>
            <a:spLocks noGrp="1"/>
          </p:cNvSpPr>
          <p:nvPr userDrawn="1">
            <p:ph type="body" sz="quarter" idx="18" hasCustomPrompt="1"/>
          </p:nvPr>
        </p:nvSpPr>
        <p:spPr>
          <a:xfrm>
            <a:off x="4708018" y="2395728"/>
            <a:ext cx="1261872" cy="768096"/>
          </a:xfrm>
        </p:spPr>
        <p:txBody>
          <a:bodyPr wrap="none" anchor="t" anchorCtr="0"/>
          <a:lstStyle>
            <a:lvl1pPr>
              <a:spcBef>
                <a:spcPts val="0"/>
              </a:spcBef>
              <a:spcAft>
                <a:spcPts val="0"/>
              </a:spcAft>
              <a:defRPr sz="2800">
                <a:solidFill>
                  <a:schemeClr val="accent6"/>
                </a:solidFill>
                <a:latin typeface="Calibre Light" panose="020B0303030202060203" pitchFamily="34" charset="0"/>
              </a:defRPr>
            </a:lvl1pPr>
            <a:lvl2pPr>
              <a:spcBef>
                <a:spcPts val="200"/>
              </a:spcBef>
              <a:spcAft>
                <a:spcPts val="0"/>
              </a:spcAft>
              <a:defRPr sz="850">
                <a:solidFill>
                  <a:srgbClr val="538184"/>
                </a:solidFill>
                <a:latin typeface="+mn-lt"/>
              </a:defRPr>
            </a:lvl2pPr>
          </a:lstStyle>
          <a:p>
            <a:pPr lvl="0"/>
            <a:r>
              <a:rPr lang="en-US" dirty="0"/>
              <a:t>stat</a:t>
            </a:r>
          </a:p>
          <a:p>
            <a:pPr lvl="1"/>
            <a:r>
              <a:rPr lang="en-US" dirty="0"/>
              <a:t>Number description</a:t>
            </a:r>
          </a:p>
        </p:txBody>
      </p:sp>
      <p:sp>
        <p:nvSpPr>
          <p:cNvPr id="25" name="Arrow Placeholder 4">
            <a:extLst>
              <a:ext uri="{FF2B5EF4-FFF2-40B4-BE49-F238E27FC236}">
                <a16:creationId xmlns:a16="http://schemas.microsoft.com/office/drawing/2014/main" id="{2A2EF753-8709-4E57-B22A-1C5D637300A0}"/>
              </a:ext>
            </a:extLst>
          </p:cNvPr>
          <p:cNvSpPr>
            <a:spLocks noGrp="1"/>
          </p:cNvSpPr>
          <p:nvPr userDrawn="1">
            <p:ph type="pic" sz="quarter" idx="19"/>
          </p:nvPr>
        </p:nvSpPr>
        <p:spPr>
          <a:xfrm>
            <a:off x="6348795" y="2587752"/>
            <a:ext cx="164592" cy="164592"/>
          </a:xfrm>
        </p:spPr>
        <p:txBody>
          <a:bodyPr anchor="ctr" anchorCtr="0"/>
          <a:lstStyle>
            <a:lvl1pPr algn="ctr">
              <a:lnSpc>
                <a:spcPct val="90000"/>
              </a:lnSpc>
              <a:spcBef>
                <a:spcPts val="0"/>
              </a:spcBef>
              <a:spcAft>
                <a:spcPts val="0"/>
              </a:spcAft>
              <a:defRPr sz="600">
                <a:latin typeface="Barlow Condensed" panose="00000506000000000000" pitchFamily="2" charset="0"/>
              </a:defRPr>
            </a:lvl1pPr>
          </a:lstStyle>
          <a:p>
            <a:r>
              <a:rPr lang="en-US"/>
              <a:t>Click icon to add picture</a:t>
            </a:r>
            <a:endParaRPr lang="en-US" dirty="0"/>
          </a:p>
        </p:txBody>
      </p:sp>
      <p:sp>
        <p:nvSpPr>
          <p:cNvPr id="27" name="Stat Placeholder 4">
            <a:extLst>
              <a:ext uri="{FF2B5EF4-FFF2-40B4-BE49-F238E27FC236}">
                <a16:creationId xmlns:a16="http://schemas.microsoft.com/office/drawing/2014/main" id="{75DF7590-7436-4690-94A7-D6BC7E52B713}"/>
              </a:ext>
            </a:extLst>
          </p:cNvPr>
          <p:cNvSpPr>
            <a:spLocks noGrp="1"/>
          </p:cNvSpPr>
          <p:nvPr userDrawn="1">
            <p:ph type="body" sz="quarter" idx="20" hasCustomPrompt="1"/>
          </p:nvPr>
        </p:nvSpPr>
        <p:spPr>
          <a:xfrm>
            <a:off x="6568251" y="2395728"/>
            <a:ext cx="1261872" cy="768096"/>
          </a:xfrm>
        </p:spPr>
        <p:txBody>
          <a:bodyPr wrap="none" anchor="t" anchorCtr="0"/>
          <a:lstStyle>
            <a:lvl1pPr>
              <a:spcBef>
                <a:spcPts val="0"/>
              </a:spcBef>
              <a:spcAft>
                <a:spcPts val="0"/>
              </a:spcAft>
              <a:defRPr sz="2800">
                <a:solidFill>
                  <a:schemeClr val="accent6"/>
                </a:solidFill>
                <a:latin typeface="Calibre Light" panose="020B0303030202060203" pitchFamily="34" charset="0"/>
              </a:defRPr>
            </a:lvl1pPr>
            <a:lvl2pPr>
              <a:spcBef>
                <a:spcPts val="200"/>
              </a:spcBef>
              <a:spcAft>
                <a:spcPts val="0"/>
              </a:spcAft>
              <a:defRPr sz="850">
                <a:solidFill>
                  <a:srgbClr val="538184"/>
                </a:solidFill>
                <a:latin typeface="+mn-lt"/>
              </a:defRPr>
            </a:lvl2pPr>
          </a:lstStyle>
          <a:p>
            <a:pPr lvl="0"/>
            <a:r>
              <a:rPr lang="en-US" dirty="0"/>
              <a:t>stat</a:t>
            </a:r>
          </a:p>
          <a:p>
            <a:pPr lvl="1"/>
            <a:r>
              <a:rPr lang="en-US" dirty="0"/>
              <a:t>Number description</a:t>
            </a:r>
          </a:p>
        </p:txBody>
      </p:sp>
      <p:grpSp>
        <p:nvGrpSpPr>
          <p:cNvPr id="45" name="Up Arrow" hidden="1">
            <a:extLst>
              <a:ext uri="{FF2B5EF4-FFF2-40B4-BE49-F238E27FC236}">
                <a16:creationId xmlns:a16="http://schemas.microsoft.com/office/drawing/2014/main" id="{8B2E4DF4-2CD3-4AB6-9FCD-BCF2816085A7}"/>
              </a:ext>
            </a:extLst>
          </p:cNvPr>
          <p:cNvGrpSpPr/>
          <p:nvPr userDrawn="1"/>
        </p:nvGrpSpPr>
        <p:grpSpPr>
          <a:xfrm>
            <a:off x="-1355726" y="3648539"/>
            <a:ext cx="166688" cy="166688"/>
            <a:chOff x="-1355726" y="4497388"/>
            <a:chExt cx="166688" cy="166688"/>
          </a:xfrm>
        </p:grpSpPr>
        <p:sp>
          <p:nvSpPr>
            <p:cNvPr id="46" name="Rectangle 5">
              <a:extLst>
                <a:ext uri="{FF2B5EF4-FFF2-40B4-BE49-F238E27FC236}">
                  <a16:creationId xmlns:a16="http://schemas.microsoft.com/office/drawing/2014/main" id="{0BEE3A43-7183-4638-A969-2E9EDAE6E948}"/>
                </a:ext>
              </a:extLst>
            </p:cNvPr>
            <p:cNvSpPr>
              <a:spLocks noChangeArrowheads="1"/>
            </p:cNvSpPr>
            <p:nvPr/>
          </p:nvSpPr>
          <p:spPr bwMode="auto">
            <a:xfrm>
              <a:off x="-1355726" y="4497388"/>
              <a:ext cx="166688" cy="166688"/>
            </a:xfrm>
            <a:prstGeom prst="rect">
              <a:avLst/>
            </a:prstGeom>
            <a:solidFill>
              <a:srgbClr val="FFFFFF">
                <a:alpha val="0"/>
              </a:srgbClr>
            </a:solidFill>
            <a:ln>
              <a:noFill/>
            </a:ln>
          </p:spPr>
          <p:txBody>
            <a:bodyPr vert="horz" wrap="square" lIns="91440" tIns="45720" rIns="91440" bIns="45720" numCol="1" anchor="t" anchorCtr="0" compatLnSpc="1">
              <a:prstTxWarp prst="textNoShape">
                <a:avLst/>
              </a:prstTxWarp>
            </a:bodyPr>
            <a:lstStyle/>
            <a:p>
              <a:endParaRPr lang="en-US"/>
            </a:p>
          </p:txBody>
        </p:sp>
        <p:sp>
          <p:nvSpPr>
            <p:cNvPr id="47" name="Freeform 6">
              <a:extLst>
                <a:ext uri="{FF2B5EF4-FFF2-40B4-BE49-F238E27FC236}">
                  <a16:creationId xmlns:a16="http://schemas.microsoft.com/office/drawing/2014/main" id="{BE46341F-1ABF-4F31-B750-ADD12C0EBD75}"/>
                </a:ext>
              </a:extLst>
            </p:cNvPr>
            <p:cNvSpPr>
              <a:spLocks/>
            </p:cNvSpPr>
            <p:nvPr/>
          </p:nvSpPr>
          <p:spPr bwMode="auto">
            <a:xfrm>
              <a:off x="-1346201" y="4518025"/>
              <a:ext cx="147638" cy="125413"/>
            </a:xfrm>
            <a:custGeom>
              <a:avLst/>
              <a:gdLst>
                <a:gd name="T0" fmla="*/ 0 w 186"/>
                <a:gd name="T1" fmla="*/ 160 h 160"/>
                <a:gd name="T2" fmla="*/ 92 w 186"/>
                <a:gd name="T3" fmla="*/ 0 h 160"/>
                <a:gd name="T4" fmla="*/ 186 w 186"/>
                <a:gd name="T5" fmla="*/ 160 h 160"/>
                <a:gd name="T6" fmla="*/ 0 w 186"/>
                <a:gd name="T7" fmla="*/ 160 h 160"/>
              </a:gdLst>
              <a:ahLst/>
              <a:cxnLst>
                <a:cxn ang="0">
                  <a:pos x="T0" y="T1"/>
                </a:cxn>
                <a:cxn ang="0">
                  <a:pos x="T2" y="T3"/>
                </a:cxn>
                <a:cxn ang="0">
                  <a:pos x="T4" y="T5"/>
                </a:cxn>
                <a:cxn ang="0">
                  <a:pos x="T6" y="T7"/>
                </a:cxn>
              </a:cxnLst>
              <a:rect l="0" t="0" r="r" b="b"/>
              <a:pathLst>
                <a:path w="186" h="160">
                  <a:moveTo>
                    <a:pt x="0" y="160"/>
                  </a:moveTo>
                  <a:lnTo>
                    <a:pt x="92" y="0"/>
                  </a:lnTo>
                  <a:lnTo>
                    <a:pt x="186" y="160"/>
                  </a:lnTo>
                  <a:lnTo>
                    <a:pt x="0" y="160"/>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US"/>
            </a:p>
          </p:txBody>
        </p:sp>
      </p:grpSp>
      <p:grpSp>
        <p:nvGrpSpPr>
          <p:cNvPr id="48" name="Down Arrow" hidden="1">
            <a:extLst>
              <a:ext uri="{FF2B5EF4-FFF2-40B4-BE49-F238E27FC236}">
                <a16:creationId xmlns:a16="http://schemas.microsoft.com/office/drawing/2014/main" id="{6A7DED38-4D55-45B5-BD10-E78F36DD1E00}"/>
              </a:ext>
            </a:extLst>
          </p:cNvPr>
          <p:cNvGrpSpPr/>
          <p:nvPr userDrawn="1"/>
        </p:nvGrpSpPr>
        <p:grpSpPr>
          <a:xfrm>
            <a:off x="-1087438" y="3645363"/>
            <a:ext cx="166688" cy="168276"/>
            <a:chOff x="-1087438" y="4494212"/>
            <a:chExt cx="166688" cy="168276"/>
          </a:xfrm>
        </p:grpSpPr>
        <p:sp>
          <p:nvSpPr>
            <p:cNvPr id="49" name="Rectangle 15">
              <a:extLst>
                <a:ext uri="{FF2B5EF4-FFF2-40B4-BE49-F238E27FC236}">
                  <a16:creationId xmlns:a16="http://schemas.microsoft.com/office/drawing/2014/main" id="{48D3E41D-DF20-479D-A5F0-61F102CA30F2}"/>
                </a:ext>
              </a:extLst>
            </p:cNvPr>
            <p:cNvSpPr>
              <a:spLocks noChangeArrowheads="1"/>
            </p:cNvSpPr>
            <p:nvPr/>
          </p:nvSpPr>
          <p:spPr bwMode="auto">
            <a:xfrm>
              <a:off x="-1087438" y="4494212"/>
              <a:ext cx="166688" cy="168276"/>
            </a:xfrm>
            <a:prstGeom prst="rect">
              <a:avLst/>
            </a:prstGeom>
            <a:solidFill>
              <a:srgbClr val="FFFFFF">
                <a:alpha val="0"/>
              </a:srgbClr>
            </a:solidFill>
            <a:ln>
              <a:noFill/>
            </a:ln>
          </p:spPr>
          <p:txBody>
            <a:bodyPr vert="horz" wrap="square" lIns="91440" tIns="45720" rIns="91440" bIns="45720" numCol="1" anchor="t" anchorCtr="0" compatLnSpc="1">
              <a:prstTxWarp prst="textNoShape">
                <a:avLst/>
              </a:prstTxWarp>
            </a:bodyPr>
            <a:lstStyle/>
            <a:p>
              <a:endParaRPr lang="en-US"/>
            </a:p>
          </p:txBody>
        </p:sp>
        <p:sp>
          <p:nvSpPr>
            <p:cNvPr id="50" name="Freeform 16">
              <a:extLst>
                <a:ext uri="{FF2B5EF4-FFF2-40B4-BE49-F238E27FC236}">
                  <a16:creationId xmlns:a16="http://schemas.microsoft.com/office/drawing/2014/main" id="{BE633BD7-E0AB-468A-AD19-BA9357F2B8A4}"/>
                </a:ext>
              </a:extLst>
            </p:cNvPr>
            <p:cNvSpPr>
              <a:spLocks/>
            </p:cNvSpPr>
            <p:nvPr/>
          </p:nvSpPr>
          <p:spPr bwMode="auto">
            <a:xfrm>
              <a:off x="-1077913" y="4514850"/>
              <a:ext cx="149225" cy="127000"/>
            </a:xfrm>
            <a:custGeom>
              <a:avLst/>
              <a:gdLst>
                <a:gd name="T0" fmla="*/ 188 w 188"/>
                <a:gd name="T1" fmla="*/ 0 h 162"/>
                <a:gd name="T2" fmla="*/ 94 w 188"/>
                <a:gd name="T3" fmla="*/ 162 h 162"/>
                <a:gd name="T4" fmla="*/ 0 w 188"/>
                <a:gd name="T5" fmla="*/ 0 h 162"/>
                <a:gd name="T6" fmla="*/ 188 w 188"/>
                <a:gd name="T7" fmla="*/ 0 h 162"/>
              </a:gdLst>
              <a:ahLst/>
              <a:cxnLst>
                <a:cxn ang="0">
                  <a:pos x="T0" y="T1"/>
                </a:cxn>
                <a:cxn ang="0">
                  <a:pos x="T2" y="T3"/>
                </a:cxn>
                <a:cxn ang="0">
                  <a:pos x="T4" y="T5"/>
                </a:cxn>
                <a:cxn ang="0">
                  <a:pos x="T6" y="T7"/>
                </a:cxn>
              </a:cxnLst>
              <a:rect l="0" t="0" r="r" b="b"/>
              <a:pathLst>
                <a:path w="188" h="162">
                  <a:moveTo>
                    <a:pt x="188" y="0"/>
                  </a:moveTo>
                  <a:lnTo>
                    <a:pt x="94" y="162"/>
                  </a:lnTo>
                  <a:lnTo>
                    <a:pt x="0" y="0"/>
                  </a:lnTo>
                  <a:lnTo>
                    <a:pt x="188" y="0"/>
                  </a:ln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a:p>
          </p:txBody>
        </p:sp>
      </p:grpSp>
      <p:grpSp>
        <p:nvGrpSpPr>
          <p:cNvPr id="51" name="Left Arrow" hidden="1">
            <a:extLst>
              <a:ext uri="{FF2B5EF4-FFF2-40B4-BE49-F238E27FC236}">
                <a16:creationId xmlns:a16="http://schemas.microsoft.com/office/drawing/2014/main" id="{901D7BBC-B3F0-42C8-ACDE-5F789A8B55D1}"/>
              </a:ext>
            </a:extLst>
          </p:cNvPr>
          <p:cNvGrpSpPr/>
          <p:nvPr userDrawn="1"/>
        </p:nvGrpSpPr>
        <p:grpSpPr>
          <a:xfrm>
            <a:off x="-827088" y="3645363"/>
            <a:ext cx="166688" cy="168276"/>
            <a:chOff x="-827088" y="4494212"/>
            <a:chExt cx="166688" cy="168276"/>
          </a:xfrm>
        </p:grpSpPr>
        <p:sp>
          <p:nvSpPr>
            <p:cNvPr id="52" name="Rectangle 20">
              <a:extLst>
                <a:ext uri="{FF2B5EF4-FFF2-40B4-BE49-F238E27FC236}">
                  <a16:creationId xmlns:a16="http://schemas.microsoft.com/office/drawing/2014/main" id="{6F580B51-C9A9-4A7A-97E8-24ED98A18EA9}"/>
                </a:ext>
              </a:extLst>
            </p:cNvPr>
            <p:cNvSpPr>
              <a:spLocks noChangeArrowheads="1"/>
            </p:cNvSpPr>
            <p:nvPr/>
          </p:nvSpPr>
          <p:spPr bwMode="auto">
            <a:xfrm>
              <a:off x="-827088" y="4494212"/>
              <a:ext cx="166688" cy="168276"/>
            </a:xfrm>
            <a:prstGeom prst="rect">
              <a:avLst/>
            </a:prstGeom>
            <a:solidFill>
              <a:srgbClr val="FFFFFF">
                <a:alpha val="0"/>
              </a:srgbClr>
            </a:solidFill>
            <a:ln>
              <a:noFill/>
            </a:ln>
          </p:spPr>
          <p:txBody>
            <a:bodyPr vert="horz" wrap="square" lIns="91440" tIns="45720" rIns="91440" bIns="45720" numCol="1" anchor="t" anchorCtr="0" compatLnSpc="1">
              <a:prstTxWarp prst="textNoShape">
                <a:avLst/>
              </a:prstTxWarp>
            </a:bodyPr>
            <a:lstStyle/>
            <a:p>
              <a:endParaRPr lang="en-US"/>
            </a:p>
          </p:txBody>
        </p:sp>
        <p:sp>
          <p:nvSpPr>
            <p:cNvPr id="53" name="Freeform 21">
              <a:extLst>
                <a:ext uri="{FF2B5EF4-FFF2-40B4-BE49-F238E27FC236}">
                  <a16:creationId xmlns:a16="http://schemas.microsoft.com/office/drawing/2014/main" id="{7F8E02DC-1C58-4EDD-8907-1104310F1511}"/>
                </a:ext>
              </a:extLst>
            </p:cNvPr>
            <p:cNvSpPr>
              <a:spLocks/>
            </p:cNvSpPr>
            <p:nvPr/>
          </p:nvSpPr>
          <p:spPr bwMode="auto">
            <a:xfrm>
              <a:off x="-806450" y="4503738"/>
              <a:ext cx="127000" cy="149225"/>
            </a:xfrm>
            <a:custGeom>
              <a:avLst/>
              <a:gdLst>
                <a:gd name="T0" fmla="*/ 0 w 162"/>
                <a:gd name="T1" fmla="*/ 0 h 188"/>
                <a:gd name="T2" fmla="*/ 162 w 162"/>
                <a:gd name="T3" fmla="*/ 93 h 188"/>
                <a:gd name="T4" fmla="*/ 0 w 162"/>
                <a:gd name="T5" fmla="*/ 188 h 188"/>
                <a:gd name="T6" fmla="*/ 0 w 162"/>
                <a:gd name="T7" fmla="*/ 0 h 188"/>
              </a:gdLst>
              <a:ahLst/>
              <a:cxnLst>
                <a:cxn ang="0">
                  <a:pos x="T0" y="T1"/>
                </a:cxn>
                <a:cxn ang="0">
                  <a:pos x="T2" y="T3"/>
                </a:cxn>
                <a:cxn ang="0">
                  <a:pos x="T4" y="T5"/>
                </a:cxn>
                <a:cxn ang="0">
                  <a:pos x="T6" y="T7"/>
                </a:cxn>
              </a:cxnLst>
              <a:rect l="0" t="0" r="r" b="b"/>
              <a:pathLst>
                <a:path w="162" h="188">
                  <a:moveTo>
                    <a:pt x="0" y="0"/>
                  </a:moveTo>
                  <a:lnTo>
                    <a:pt x="162" y="93"/>
                  </a:lnTo>
                  <a:lnTo>
                    <a:pt x="0" y="188"/>
                  </a:lnTo>
                  <a:lnTo>
                    <a:pt x="0" y="0"/>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7" name="TextBox 6">
            <a:extLst>
              <a:ext uri="{FF2B5EF4-FFF2-40B4-BE49-F238E27FC236}">
                <a16:creationId xmlns:a16="http://schemas.microsoft.com/office/drawing/2014/main" id="{B41CD18D-8684-D540-7EC4-545AD470AAA0}"/>
              </a:ext>
            </a:extLst>
          </p:cNvPr>
          <p:cNvSpPr txBox="1"/>
          <p:nvPr userDrawn="1"/>
        </p:nvSpPr>
        <p:spPr>
          <a:xfrm>
            <a:off x="11351941" y="6601522"/>
            <a:ext cx="0" cy="0"/>
          </a:xfrm>
          <a:prstGeom prst="rect">
            <a:avLst/>
          </a:prstGeom>
          <a:noFill/>
        </p:spPr>
        <p:txBody>
          <a:bodyPr wrap="none" lIns="0" tIns="0" rIns="0" bIns="0" rtlCol="0">
            <a:noAutofit/>
          </a:bodyPr>
          <a:lstStyle/>
          <a:p>
            <a:pPr algn="l"/>
            <a:endParaRPr lang="en-US" dirty="0"/>
          </a:p>
        </p:txBody>
      </p:sp>
    </p:spTree>
    <p:extLst>
      <p:ext uri="{BB962C8B-B14F-4D97-AF65-F5344CB8AC3E}">
        <p14:creationId xmlns:p14="http://schemas.microsoft.com/office/powerpoint/2010/main" val="390609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amp;LR - Figures Cover, 1 Col, 1 Chart">
    <p:spTree>
      <p:nvGrpSpPr>
        <p:cNvPr id="1" name=""/>
        <p:cNvGrpSpPr/>
        <p:nvPr/>
      </p:nvGrpSpPr>
      <p:grpSpPr>
        <a:xfrm>
          <a:off x="0" y="0"/>
          <a:ext cx="0" cy="0"/>
          <a:chOff x="0" y="0"/>
          <a:chExt cx="0" cy="0"/>
        </a:xfrm>
      </p:grpSpPr>
      <p:grpSp>
        <p:nvGrpSpPr>
          <p:cNvPr id="26" name="Cover Elements">
            <a:extLst>
              <a:ext uri="{FF2B5EF4-FFF2-40B4-BE49-F238E27FC236}">
                <a16:creationId xmlns:a16="http://schemas.microsoft.com/office/drawing/2014/main" id="{1224ACC9-980A-4C69-8E65-5311B494F321}"/>
              </a:ext>
            </a:extLst>
          </p:cNvPr>
          <p:cNvGrpSpPr/>
          <p:nvPr userDrawn="1"/>
        </p:nvGrpSpPr>
        <p:grpSpPr>
          <a:xfrm>
            <a:off x="0" y="-1"/>
            <a:ext cx="12191999" cy="6381751"/>
            <a:chOff x="0" y="-1"/>
            <a:chExt cx="12191999" cy="6381751"/>
          </a:xfrm>
        </p:grpSpPr>
        <p:sp>
          <p:nvSpPr>
            <p:cNvPr id="28" name="Master Slide Cover">
              <a:extLst>
                <a:ext uri="{FF2B5EF4-FFF2-40B4-BE49-F238E27FC236}">
                  <a16:creationId xmlns:a16="http://schemas.microsoft.com/office/drawing/2014/main" id="{A618169F-4CDE-46AA-96F7-B416E57F0709}"/>
                </a:ext>
              </a:extLst>
            </p:cNvPr>
            <p:cNvSpPr/>
            <p:nvPr userDrawn="1"/>
          </p:nvSpPr>
          <p:spPr>
            <a:xfrm>
              <a:off x="0" y="-1"/>
              <a:ext cx="12191999" cy="2859085"/>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30" name="CBRE Vector Logo">
              <a:extLst>
                <a:ext uri="{FF2B5EF4-FFF2-40B4-BE49-F238E27FC236}">
                  <a16:creationId xmlns:a16="http://schemas.microsoft.com/office/drawing/2014/main" id="{DFACBE4C-9738-4AE3-BE90-1B3EBF5DF920}"/>
                </a:ext>
              </a:extLst>
            </p:cNvPr>
            <p:cNvSpPr>
              <a:spLocks noChangeAspect="1"/>
            </p:cNvSpPr>
            <p:nvPr userDrawn="1"/>
          </p:nvSpPr>
          <p:spPr>
            <a:xfrm>
              <a:off x="10893425" y="382588"/>
              <a:ext cx="914400" cy="227176"/>
            </a:xfrm>
            <a:custGeom>
              <a:avLst/>
              <a:gdLst>
                <a:gd name="connsiteX0" fmla="*/ 306851 w 924217"/>
                <a:gd name="connsiteY0" fmla="*/ 137455 h 229615"/>
                <a:gd name="connsiteX1" fmla="*/ 306851 w 924217"/>
                <a:gd name="connsiteY1" fmla="*/ 175680 h 229615"/>
                <a:gd name="connsiteX2" fmla="*/ 383040 w 924217"/>
                <a:gd name="connsiteY2" fmla="*/ 175680 h 229615"/>
                <a:gd name="connsiteX3" fmla="*/ 402153 w 924217"/>
                <a:gd name="connsiteY3" fmla="*/ 156305 h 229615"/>
                <a:gd name="connsiteX4" fmla="*/ 385134 w 924217"/>
                <a:gd name="connsiteY4" fmla="*/ 137455 h 229615"/>
                <a:gd name="connsiteX5" fmla="*/ 384873 w 924217"/>
                <a:gd name="connsiteY5" fmla="*/ 137455 h 229615"/>
                <a:gd name="connsiteX6" fmla="*/ 384611 w 924217"/>
                <a:gd name="connsiteY6" fmla="*/ 137455 h 229615"/>
                <a:gd name="connsiteX7" fmla="*/ 539868 w 924217"/>
                <a:gd name="connsiteY7" fmla="*/ 50530 h 229615"/>
                <a:gd name="connsiteX8" fmla="*/ 539868 w 924217"/>
                <a:gd name="connsiteY8" fmla="*/ 87185 h 229615"/>
                <a:gd name="connsiteX9" fmla="*/ 618414 w 924217"/>
                <a:gd name="connsiteY9" fmla="*/ 87185 h 229615"/>
                <a:gd name="connsiteX10" fmla="*/ 636479 w 924217"/>
                <a:gd name="connsiteY10" fmla="*/ 71476 h 229615"/>
                <a:gd name="connsiteX11" fmla="*/ 636218 w 924217"/>
                <a:gd name="connsiteY11" fmla="*/ 71476 h 229615"/>
                <a:gd name="connsiteX12" fmla="*/ 636218 w 924217"/>
                <a:gd name="connsiteY12" fmla="*/ 66501 h 229615"/>
                <a:gd name="connsiteX13" fmla="*/ 618414 w 924217"/>
                <a:gd name="connsiteY13" fmla="*/ 50530 h 229615"/>
                <a:gd name="connsiteX14" fmla="*/ 306589 w 924217"/>
                <a:gd name="connsiteY14" fmla="*/ 49745 h 229615"/>
                <a:gd name="connsiteX15" fmla="*/ 306851 w 924217"/>
                <a:gd name="connsiteY15" fmla="*/ 87447 h 229615"/>
                <a:gd name="connsiteX16" fmla="*/ 386443 w 924217"/>
                <a:gd name="connsiteY16" fmla="*/ 87185 h 229615"/>
                <a:gd name="connsiteX17" fmla="*/ 402676 w 924217"/>
                <a:gd name="connsiteY17" fmla="*/ 68073 h 229615"/>
                <a:gd name="connsiteX18" fmla="*/ 386967 w 924217"/>
                <a:gd name="connsiteY18" fmla="*/ 49745 h 229615"/>
                <a:gd name="connsiteX19" fmla="*/ 386705 w 924217"/>
                <a:gd name="connsiteY19" fmla="*/ 49745 h 229615"/>
                <a:gd name="connsiteX20" fmla="*/ 386443 w 924217"/>
                <a:gd name="connsiteY20" fmla="*/ 49745 h 229615"/>
                <a:gd name="connsiteX21" fmla="*/ 484363 w 924217"/>
                <a:gd name="connsiteY21" fmla="*/ 261 h 229615"/>
                <a:gd name="connsiteX22" fmla="*/ 606108 w 924217"/>
                <a:gd name="connsiteY22" fmla="*/ 261 h 229615"/>
                <a:gd name="connsiteX23" fmla="*/ 688581 w 924217"/>
                <a:gd name="connsiteY23" fmla="*/ 60479 h 229615"/>
                <a:gd name="connsiteX24" fmla="*/ 654807 w 924217"/>
                <a:gd name="connsiteY24" fmla="*/ 111010 h 229615"/>
                <a:gd name="connsiteX25" fmla="*/ 687796 w 924217"/>
                <a:gd name="connsiteY25" fmla="*/ 155519 h 229615"/>
                <a:gd name="connsiteX26" fmla="*/ 687796 w 924217"/>
                <a:gd name="connsiteY26" fmla="*/ 229614 h 229615"/>
                <a:gd name="connsiteX27" fmla="*/ 633076 w 924217"/>
                <a:gd name="connsiteY27" fmla="*/ 229614 h 229615"/>
                <a:gd name="connsiteX28" fmla="*/ 633076 w 924217"/>
                <a:gd name="connsiteY28" fmla="*/ 169396 h 229615"/>
                <a:gd name="connsiteX29" fmla="*/ 601658 w 924217"/>
                <a:gd name="connsiteY29" fmla="*/ 136930 h 229615"/>
                <a:gd name="connsiteX30" fmla="*/ 540130 w 924217"/>
                <a:gd name="connsiteY30" fmla="*/ 136930 h 229615"/>
                <a:gd name="connsiteX31" fmla="*/ 540130 w 924217"/>
                <a:gd name="connsiteY31" fmla="*/ 229614 h 229615"/>
                <a:gd name="connsiteX32" fmla="*/ 484363 w 924217"/>
                <a:gd name="connsiteY32" fmla="*/ 229614 h 229615"/>
                <a:gd name="connsiteX33" fmla="*/ 722879 w 924217"/>
                <a:gd name="connsiteY33" fmla="*/ 0 h 229615"/>
                <a:gd name="connsiteX34" fmla="*/ 923955 w 924217"/>
                <a:gd name="connsiteY34" fmla="*/ 0 h 229615"/>
                <a:gd name="connsiteX35" fmla="*/ 923955 w 924217"/>
                <a:gd name="connsiteY35" fmla="*/ 50007 h 229615"/>
                <a:gd name="connsiteX36" fmla="*/ 778908 w 924217"/>
                <a:gd name="connsiteY36" fmla="*/ 50007 h 229615"/>
                <a:gd name="connsiteX37" fmla="*/ 779170 w 924217"/>
                <a:gd name="connsiteY37" fmla="*/ 86924 h 229615"/>
                <a:gd name="connsiteX38" fmla="*/ 909817 w 924217"/>
                <a:gd name="connsiteY38" fmla="*/ 86924 h 229615"/>
                <a:gd name="connsiteX39" fmla="*/ 909817 w 924217"/>
                <a:gd name="connsiteY39" fmla="*/ 137193 h 229615"/>
                <a:gd name="connsiteX40" fmla="*/ 779170 w 924217"/>
                <a:gd name="connsiteY40" fmla="*/ 137193 h 229615"/>
                <a:gd name="connsiteX41" fmla="*/ 779170 w 924217"/>
                <a:gd name="connsiteY41" fmla="*/ 177251 h 229615"/>
                <a:gd name="connsiteX42" fmla="*/ 924217 w 924217"/>
                <a:gd name="connsiteY42" fmla="*/ 177251 h 229615"/>
                <a:gd name="connsiteX43" fmla="*/ 924217 w 924217"/>
                <a:gd name="connsiteY43" fmla="*/ 229615 h 229615"/>
                <a:gd name="connsiteX44" fmla="*/ 723141 w 924217"/>
                <a:gd name="connsiteY44" fmla="*/ 229615 h 229615"/>
                <a:gd name="connsiteX45" fmla="*/ 722879 w 924217"/>
                <a:gd name="connsiteY45" fmla="*/ 0 h 229615"/>
                <a:gd name="connsiteX46" fmla="*/ 250298 w 924217"/>
                <a:gd name="connsiteY46" fmla="*/ 0 h 229615"/>
                <a:gd name="connsiteX47" fmla="*/ 369163 w 924217"/>
                <a:gd name="connsiteY47" fmla="*/ 0 h 229615"/>
                <a:gd name="connsiteX48" fmla="*/ 454254 w 924217"/>
                <a:gd name="connsiteY48" fmla="*/ 56815 h 229615"/>
                <a:gd name="connsiteX49" fmla="*/ 419956 w 924217"/>
                <a:gd name="connsiteY49" fmla="*/ 111011 h 229615"/>
                <a:gd name="connsiteX50" fmla="*/ 456611 w 924217"/>
                <a:gd name="connsiteY50" fmla="*/ 163113 h 229615"/>
                <a:gd name="connsiteX51" fmla="*/ 368902 w 924217"/>
                <a:gd name="connsiteY51" fmla="*/ 229091 h 229615"/>
                <a:gd name="connsiteX52" fmla="*/ 250298 w 924217"/>
                <a:gd name="connsiteY52" fmla="*/ 229091 h 229615"/>
                <a:gd name="connsiteX53" fmla="*/ 250298 w 924217"/>
                <a:gd name="connsiteY53" fmla="*/ 0 h 229615"/>
                <a:gd name="connsiteX54" fmla="*/ 213644 w 924217"/>
                <a:gd name="connsiteY54" fmla="*/ 0 h 229615"/>
                <a:gd name="connsiteX55" fmla="*/ 215476 w 924217"/>
                <a:gd name="connsiteY55" fmla="*/ 0 h 229615"/>
                <a:gd name="connsiteX56" fmla="*/ 215215 w 924217"/>
                <a:gd name="connsiteY56" fmla="*/ 52102 h 229615"/>
                <a:gd name="connsiteX57" fmla="*/ 213382 w 924217"/>
                <a:gd name="connsiteY57" fmla="*/ 52102 h 229615"/>
                <a:gd name="connsiteX58" fmla="*/ 109702 w 924217"/>
                <a:gd name="connsiteY58" fmla="*/ 53149 h 229615"/>
                <a:gd name="connsiteX59" fmla="*/ 54720 w 924217"/>
                <a:gd name="connsiteY59" fmla="*/ 112582 h 229615"/>
                <a:gd name="connsiteX60" fmla="*/ 111535 w 924217"/>
                <a:gd name="connsiteY60" fmla="*/ 173062 h 229615"/>
                <a:gd name="connsiteX61" fmla="*/ 213905 w 924217"/>
                <a:gd name="connsiteY61" fmla="*/ 174109 h 229615"/>
                <a:gd name="connsiteX62" fmla="*/ 216000 w 924217"/>
                <a:gd name="connsiteY62" fmla="*/ 174109 h 229615"/>
                <a:gd name="connsiteX63" fmla="*/ 215738 w 924217"/>
                <a:gd name="connsiteY63" fmla="*/ 229353 h 229615"/>
                <a:gd name="connsiteX64" fmla="*/ 213905 w 924217"/>
                <a:gd name="connsiteY64" fmla="*/ 229353 h 229615"/>
                <a:gd name="connsiteX65" fmla="*/ 145309 w 924217"/>
                <a:gd name="connsiteY65" fmla="*/ 229353 h 229615"/>
                <a:gd name="connsiteX66" fmla="*/ 126720 w 924217"/>
                <a:gd name="connsiteY66" fmla="*/ 229091 h 229615"/>
                <a:gd name="connsiteX67" fmla="*/ 64407 w 924217"/>
                <a:gd name="connsiteY67" fmla="*/ 216524 h 229615"/>
                <a:gd name="connsiteX68" fmla="*/ 1833 w 924217"/>
                <a:gd name="connsiteY68" fmla="*/ 137455 h 229615"/>
                <a:gd name="connsiteX69" fmla="*/ 0 w 924217"/>
                <a:gd name="connsiteY69" fmla="*/ 114415 h 229615"/>
                <a:gd name="connsiteX70" fmla="*/ 22516 w 924217"/>
                <a:gd name="connsiteY70" fmla="*/ 46080 h 229615"/>
                <a:gd name="connsiteX71" fmla="*/ 67811 w 924217"/>
                <a:gd name="connsiteY71" fmla="*/ 9687 h 229615"/>
                <a:gd name="connsiteX72" fmla="*/ 115462 w 924217"/>
                <a:gd name="connsiteY72" fmla="*/ 262 h 2296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924217" h="229615">
                  <a:moveTo>
                    <a:pt x="306851" y="137455"/>
                  </a:moveTo>
                  <a:lnTo>
                    <a:pt x="306851" y="175680"/>
                  </a:lnTo>
                  <a:lnTo>
                    <a:pt x="383040" y="175680"/>
                  </a:lnTo>
                  <a:cubicBezTo>
                    <a:pt x="393251" y="175680"/>
                    <a:pt x="402153" y="166778"/>
                    <a:pt x="402153" y="156305"/>
                  </a:cubicBezTo>
                  <a:cubicBezTo>
                    <a:pt x="402153" y="146618"/>
                    <a:pt x="394822" y="138502"/>
                    <a:pt x="385134" y="137455"/>
                  </a:cubicBezTo>
                  <a:lnTo>
                    <a:pt x="384873" y="137455"/>
                  </a:lnTo>
                  <a:lnTo>
                    <a:pt x="384611" y="137455"/>
                  </a:lnTo>
                  <a:close/>
                  <a:moveTo>
                    <a:pt x="539868" y="50530"/>
                  </a:moveTo>
                  <a:lnTo>
                    <a:pt x="539868" y="87185"/>
                  </a:lnTo>
                  <a:lnTo>
                    <a:pt x="618414" y="87185"/>
                  </a:lnTo>
                  <a:cubicBezTo>
                    <a:pt x="627839" y="87185"/>
                    <a:pt x="635432" y="79068"/>
                    <a:pt x="636479" y="71476"/>
                  </a:cubicBezTo>
                  <a:lnTo>
                    <a:pt x="636218" y="71476"/>
                  </a:lnTo>
                  <a:lnTo>
                    <a:pt x="636218" y="66501"/>
                  </a:lnTo>
                  <a:cubicBezTo>
                    <a:pt x="635170" y="57337"/>
                    <a:pt x="627839" y="50530"/>
                    <a:pt x="618414" y="50530"/>
                  </a:cubicBezTo>
                  <a:close/>
                  <a:moveTo>
                    <a:pt x="306589" y="49745"/>
                  </a:moveTo>
                  <a:lnTo>
                    <a:pt x="306851" y="87447"/>
                  </a:lnTo>
                  <a:lnTo>
                    <a:pt x="386443" y="87185"/>
                  </a:lnTo>
                  <a:cubicBezTo>
                    <a:pt x="395607" y="85876"/>
                    <a:pt x="402676" y="77236"/>
                    <a:pt x="402676" y="68073"/>
                  </a:cubicBezTo>
                  <a:cubicBezTo>
                    <a:pt x="402676" y="58909"/>
                    <a:pt x="396131" y="51316"/>
                    <a:pt x="386967" y="49745"/>
                  </a:cubicBezTo>
                  <a:lnTo>
                    <a:pt x="386705" y="49745"/>
                  </a:lnTo>
                  <a:lnTo>
                    <a:pt x="386443" y="49745"/>
                  </a:lnTo>
                  <a:close/>
                  <a:moveTo>
                    <a:pt x="484363" y="261"/>
                  </a:moveTo>
                  <a:lnTo>
                    <a:pt x="606108" y="261"/>
                  </a:lnTo>
                  <a:cubicBezTo>
                    <a:pt x="645643" y="261"/>
                    <a:pt x="688319" y="10734"/>
                    <a:pt x="688581" y="60479"/>
                  </a:cubicBezTo>
                  <a:cubicBezTo>
                    <a:pt x="688581" y="100799"/>
                    <a:pt x="654807" y="111010"/>
                    <a:pt x="654807" y="111010"/>
                  </a:cubicBezTo>
                  <a:cubicBezTo>
                    <a:pt x="654807" y="111010"/>
                    <a:pt x="687796" y="121221"/>
                    <a:pt x="687796" y="155519"/>
                  </a:cubicBezTo>
                  <a:lnTo>
                    <a:pt x="687796" y="229614"/>
                  </a:lnTo>
                  <a:lnTo>
                    <a:pt x="633076" y="229614"/>
                  </a:lnTo>
                  <a:lnTo>
                    <a:pt x="633076" y="169396"/>
                  </a:lnTo>
                  <a:cubicBezTo>
                    <a:pt x="633076" y="151592"/>
                    <a:pt x="619199" y="137192"/>
                    <a:pt x="601658" y="136930"/>
                  </a:cubicBezTo>
                  <a:cubicBezTo>
                    <a:pt x="601658" y="136930"/>
                    <a:pt x="540130" y="136930"/>
                    <a:pt x="540130" y="136930"/>
                  </a:cubicBezTo>
                  <a:cubicBezTo>
                    <a:pt x="540130" y="136930"/>
                    <a:pt x="540130" y="223068"/>
                    <a:pt x="540130" y="229614"/>
                  </a:cubicBezTo>
                  <a:cubicBezTo>
                    <a:pt x="534370" y="229614"/>
                    <a:pt x="484363" y="229614"/>
                    <a:pt x="484363" y="229614"/>
                  </a:cubicBezTo>
                  <a:close/>
                  <a:moveTo>
                    <a:pt x="722879" y="0"/>
                  </a:moveTo>
                  <a:lnTo>
                    <a:pt x="923955" y="0"/>
                  </a:lnTo>
                  <a:lnTo>
                    <a:pt x="923955" y="50007"/>
                  </a:lnTo>
                  <a:lnTo>
                    <a:pt x="778908" y="50007"/>
                  </a:lnTo>
                  <a:lnTo>
                    <a:pt x="779170" y="86924"/>
                  </a:lnTo>
                  <a:lnTo>
                    <a:pt x="909817" y="86924"/>
                  </a:lnTo>
                  <a:lnTo>
                    <a:pt x="909817" y="137193"/>
                  </a:lnTo>
                  <a:lnTo>
                    <a:pt x="779170" y="137193"/>
                  </a:lnTo>
                  <a:lnTo>
                    <a:pt x="779170" y="177251"/>
                  </a:lnTo>
                  <a:lnTo>
                    <a:pt x="924217" y="177251"/>
                  </a:lnTo>
                  <a:lnTo>
                    <a:pt x="924217" y="229615"/>
                  </a:lnTo>
                  <a:cubicBezTo>
                    <a:pt x="924217" y="229615"/>
                    <a:pt x="729948" y="229615"/>
                    <a:pt x="723141" y="229615"/>
                  </a:cubicBezTo>
                  <a:cubicBezTo>
                    <a:pt x="722879" y="223069"/>
                    <a:pt x="722879" y="0"/>
                    <a:pt x="722879" y="0"/>
                  </a:cubicBezTo>
                  <a:close/>
                  <a:moveTo>
                    <a:pt x="250298" y="0"/>
                  </a:moveTo>
                  <a:lnTo>
                    <a:pt x="369163" y="0"/>
                  </a:lnTo>
                  <a:cubicBezTo>
                    <a:pt x="432785" y="0"/>
                    <a:pt x="454516" y="26444"/>
                    <a:pt x="454254" y="56815"/>
                  </a:cubicBezTo>
                  <a:cubicBezTo>
                    <a:pt x="454516" y="76713"/>
                    <a:pt x="449280" y="101324"/>
                    <a:pt x="419956" y="111011"/>
                  </a:cubicBezTo>
                  <a:cubicBezTo>
                    <a:pt x="419956" y="111011"/>
                    <a:pt x="456611" y="123316"/>
                    <a:pt x="456611" y="163113"/>
                  </a:cubicBezTo>
                  <a:cubicBezTo>
                    <a:pt x="456611" y="196102"/>
                    <a:pt x="433047" y="229091"/>
                    <a:pt x="368902" y="229091"/>
                  </a:cubicBezTo>
                  <a:cubicBezTo>
                    <a:pt x="368902" y="229091"/>
                    <a:pt x="256843" y="229091"/>
                    <a:pt x="250298" y="229091"/>
                  </a:cubicBezTo>
                  <a:cubicBezTo>
                    <a:pt x="250298" y="222545"/>
                    <a:pt x="250298" y="0"/>
                    <a:pt x="250298" y="0"/>
                  </a:cubicBezTo>
                  <a:close/>
                  <a:moveTo>
                    <a:pt x="213644" y="0"/>
                  </a:moveTo>
                  <a:lnTo>
                    <a:pt x="215476" y="0"/>
                  </a:lnTo>
                  <a:lnTo>
                    <a:pt x="215215" y="52102"/>
                  </a:lnTo>
                  <a:lnTo>
                    <a:pt x="213382" y="52102"/>
                  </a:lnTo>
                  <a:cubicBezTo>
                    <a:pt x="212596" y="52102"/>
                    <a:pt x="125673" y="51055"/>
                    <a:pt x="109702" y="53149"/>
                  </a:cubicBezTo>
                  <a:cubicBezTo>
                    <a:pt x="76189" y="57600"/>
                    <a:pt x="54720" y="80902"/>
                    <a:pt x="54720" y="112582"/>
                  </a:cubicBezTo>
                  <a:cubicBezTo>
                    <a:pt x="54720" y="137978"/>
                    <a:pt x="69644" y="168873"/>
                    <a:pt x="111535" y="173062"/>
                  </a:cubicBezTo>
                  <a:cubicBezTo>
                    <a:pt x="137716" y="175680"/>
                    <a:pt x="213120" y="174109"/>
                    <a:pt x="213905" y="174109"/>
                  </a:cubicBezTo>
                  <a:lnTo>
                    <a:pt x="216000" y="174109"/>
                  </a:lnTo>
                  <a:lnTo>
                    <a:pt x="215738" y="229353"/>
                  </a:lnTo>
                  <a:lnTo>
                    <a:pt x="213905" y="229353"/>
                  </a:lnTo>
                  <a:cubicBezTo>
                    <a:pt x="213905" y="229353"/>
                    <a:pt x="145309" y="229353"/>
                    <a:pt x="145309" y="229353"/>
                  </a:cubicBezTo>
                  <a:cubicBezTo>
                    <a:pt x="145309" y="229353"/>
                    <a:pt x="126720" y="229091"/>
                    <a:pt x="126720" y="229091"/>
                  </a:cubicBezTo>
                  <a:cubicBezTo>
                    <a:pt x="92422" y="227258"/>
                    <a:pt x="75404" y="221498"/>
                    <a:pt x="64407" y="216524"/>
                  </a:cubicBezTo>
                  <a:cubicBezTo>
                    <a:pt x="31680" y="201076"/>
                    <a:pt x="8902" y="172276"/>
                    <a:pt x="1833" y="137455"/>
                  </a:cubicBezTo>
                  <a:cubicBezTo>
                    <a:pt x="524" y="129862"/>
                    <a:pt x="0" y="122269"/>
                    <a:pt x="0" y="114415"/>
                  </a:cubicBezTo>
                  <a:cubicBezTo>
                    <a:pt x="0" y="89542"/>
                    <a:pt x="7855" y="65978"/>
                    <a:pt x="22516" y="46080"/>
                  </a:cubicBezTo>
                  <a:cubicBezTo>
                    <a:pt x="34298" y="30371"/>
                    <a:pt x="49745" y="17804"/>
                    <a:pt x="67811" y="9687"/>
                  </a:cubicBezTo>
                  <a:cubicBezTo>
                    <a:pt x="86400" y="2095"/>
                    <a:pt x="104465" y="1047"/>
                    <a:pt x="115462" y="262"/>
                  </a:cubicBezTo>
                  <a:close/>
                </a:path>
              </a:pathLst>
            </a:custGeom>
            <a:solidFill>
              <a:schemeClr val="accent6"/>
            </a:solidFill>
            <a:ln w="2617" cap="flat">
              <a:noFill/>
              <a:prstDash val="solid"/>
              <a:miter/>
            </a:ln>
          </p:spPr>
          <p:txBody>
            <a:bodyPr wrap="square" rtlCol="0" anchor="ctr">
              <a:noAutofit/>
            </a:bodyPr>
            <a:lstStyle/>
            <a:p>
              <a:endParaRPr lang="en-US" dirty="0"/>
            </a:p>
          </p:txBody>
        </p:sp>
        <p:sp>
          <p:nvSpPr>
            <p:cNvPr id="31" name="Cover Line of Sight">
              <a:extLst>
                <a:ext uri="{FF2B5EF4-FFF2-40B4-BE49-F238E27FC236}">
                  <a16:creationId xmlns:a16="http://schemas.microsoft.com/office/drawing/2014/main" id="{7A628CA9-F3AB-4A6F-8A97-FA21DDE35FDF}"/>
                </a:ext>
              </a:extLst>
            </p:cNvPr>
            <p:cNvSpPr/>
            <p:nvPr userDrawn="1"/>
          </p:nvSpPr>
          <p:spPr>
            <a:xfrm>
              <a:off x="0" y="381000"/>
              <a:ext cx="128016" cy="2741294"/>
            </a:xfrm>
            <a:prstGeom prst="rect">
              <a:avLst/>
            </a:prstGeom>
            <a:solidFill>
              <a:srgbClr val="17E88F"/>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grpSp>
          <p:nvGrpSpPr>
            <p:cNvPr id="32" name="Left Column Framing">
              <a:extLst>
                <a:ext uri="{FF2B5EF4-FFF2-40B4-BE49-F238E27FC236}">
                  <a16:creationId xmlns:a16="http://schemas.microsoft.com/office/drawing/2014/main" id="{F97E95E0-3D83-407A-A49B-CD3E3599F017}"/>
                </a:ext>
              </a:extLst>
            </p:cNvPr>
            <p:cNvGrpSpPr/>
            <p:nvPr userDrawn="1"/>
          </p:nvGrpSpPr>
          <p:grpSpPr>
            <a:xfrm>
              <a:off x="768096" y="3376613"/>
              <a:ext cx="5029200" cy="3005137"/>
              <a:chOff x="762001" y="3376613"/>
              <a:chExt cx="4064000" cy="3005137"/>
            </a:xfrm>
          </p:grpSpPr>
          <p:cxnSp>
            <p:nvCxnSpPr>
              <p:cNvPr id="34" name="Straight Connector 33">
                <a:extLst>
                  <a:ext uri="{FF2B5EF4-FFF2-40B4-BE49-F238E27FC236}">
                    <a16:creationId xmlns:a16="http://schemas.microsoft.com/office/drawing/2014/main" id="{871DC8A4-C21E-4148-AD1B-BFAD3CDB55BC}"/>
                  </a:ext>
                </a:extLst>
              </p:cNvPr>
              <p:cNvCxnSpPr>
                <a:cxnSpLocks/>
              </p:cNvCxnSpPr>
              <p:nvPr userDrawn="1"/>
            </p:nvCxnSpPr>
            <p:spPr>
              <a:xfrm flipH="1">
                <a:off x="762001" y="3376613"/>
                <a:ext cx="4064000" cy="0"/>
              </a:xfrm>
              <a:prstGeom prst="line">
                <a:avLst/>
              </a:prstGeom>
              <a:noFill/>
              <a:ln w="25400" cap="flat" cmpd="sng" algn="ctr">
                <a:solidFill>
                  <a:schemeClr val="accent6"/>
                </a:solidFill>
                <a:prstDash val="solid"/>
                <a:miter lim="800000"/>
              </a:ln>
              <a:effectLst/>
            </p:spPr>
          </p:cxnSp>
          <p:cxnSp>
            <p:nvCxnSpPr>
              <p:cNvPr id="35" name="Straight Connector 34">
                <a:extLst>
                  <a:ext uri="{FF2B5EF4-FFF2-40B4-BE49-F238E27FC236}">
                    <a16:creationId xmlns:a16="http://schemas.microsoft.com/office/drawing/2014/main" id="{B049E05D-EBA4-4BA7-BAF4-13449FBEB925}"/>
                  </a:ext>
                </a:extLst>
              </p:cNvPr>
              <p:cNvCxnSpPr>
                <a:cxnSpLocks/>
              </p:cNvCxnSpPr>
              <p:nvPr userDrawn="1"/>
            </p:nvCxnSpPr>
            <p:spPr>
              <a:xfrm flipH="1">
                <a:off x="762001" y="6381750"/>
                <a:ext cx="4064000" cy="0"/>
              </a:xfrm>
              <a:prstGeom prst="line">
                <a:avLst/>
              </a:prstGeom>
              <a:noFill/>
              <a:ln w="25400" cap="flat" cmpd="sng" algn="ctr">
                <a:solidFill>
                  <a:schemeClr val="accent6"/>
                </a:solidFill>
                <a:prstDash val="solid"/>
                <a:miter lim="800000"/>
              </a:ln>
              <a:effectLst/>
            </p:spPr>
          </p:cxnSp>
        </p:grpSp>
        <p:sp>
          <p:nvSpPr>
            <p:cNvPr id="33" name="Arrows Disclaimer Text">
              <a:extLst>
                <a:ext uri="{FF2B5EF4-FFF2-40B4-BE49-F238E27FC236}">
                  <a16:creationId xmlns:a16="http://schemas.microsoft.com/office/drawing/2014/main" id="{46B87D5A-C220-4B44-996A-D4F487D5D651}"/>
                </a:ext>
              </a:extLst>
            </p:cNvPr>
            <p:cNvSpPr txBox="1"/>
            <p:nvPr userDrawn="1"/>
          </p:nvSpPr>
          <p:spPr>
            <a:xfrm>
              <a:off x="766763" y="3124200"/>
              <a:ext cx="1860550" cy="82550"/>
            </a:xfrm>
            <a:prstGeom prst="rect">
              <a:avLst/>
            </a:prstGeom>
            <a:noFill/>
          </p:spPr>
          <p:txBody>
            <a:bodyPr wrap="square" lIns="0" tIns="0" rIns="0" bIns="0" rtlCol="0" anchor="ctr" anchorCtr="0">
              <a:noAutofit/>
            </a:bodyPr>
            <a:lstStyle/>
            <a:p>
              <a:pPr algn="l"/>
              <a:r>
                <a:rPr lang="en-US" sz="800" b="0" i="0" dirty="0">
                  <a:latin typeface="Barlow Condensed Thin" pitchFamily="2" charset="77"/>
                </a:rPr>
                <a:t>Note: Arrows indicate change from previous quarter.</a:t>
              </a:r>
            </a:p>
          </p:txBody>
        </p:sp>
      </p:grpSp>
      <p:sp>
        <p:nvSpPr>
          <p:cNvPr id="4" name="Content Placeholder 1">
            <a:extLst>
              <a:ext uri="{FF2B5EF4-FFF2-40B4-BE49-F238E27FC236}">
                <a16:creationId xmlns:a16="http://schemas.microsoft.com/office/drawing/2014/main" id="{A34190B5-BF3E-44E0-8069-6AB634C88BBE}"/>
              </a:ext>
            </a:extLst>
          </p:cNvPr>
          <p:cNvSpPr>
            <a:spLocks noGrp="1"/>
          </p:cNvSpPr>
          <p:nvPr>
            <p:ph sz="quarter" idx="10"/>
          </p:nvPr>
        </p:nvSpPr>
        <p:spPr>
          <a:xfrm>
            <a:off x="768096" y="3432810"/>
            <a:ext cx="5029200" cy="28536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Main Title Placeholder 1">
            <a:extLst>
              <a:ext uri="{FF2B5EF4-FFF2-40B4-BE49-F238E27FC236}">
                <a16:creationId xmlns:a16="http://schemas.microsoft.com/office/drawing/2014/main" id="{5BE774C7-D9DF-4368-A6B7-592E6C089C69}"/>
              </a:ext>
            </a:extLst>
          </p:cNvPr>
          <p:cNvSpPr>
            <a:spLocks noGrp="1"/>
          </p:cNvSpPr>
          <p:nvPr>
            <p:ph type="body" sz="quarter" idx="12" hasCustomPrompt="1"/>
          </p:nvPr>
        </p:nvSpPr>
        <p:spPr>
          <a:xfrm>
            <a:off x="768096" y="382589"/>
            <a:ext cx="9303004" cy="1839118"/>
          </a:xfrm>
        </p:spPr>
        <p:txBody>
          <a:bodyPr anchor="b" anchorCtr="0"/>
          <a:lstStyle>
            <a:lvl1pPr>
              <a:spcBef>
                <a:spcPts val="0"/>
              </a:spcBef>
              <a:spcAft>
                <a:spcPts val="600"/>
              </a:spcAft>
              <a:defRPr sz="1200" cap="all" baseline="0">
                <a:latin typeface="+mn-lt"/>
              </a:defRPr>
            </a:lvl1pPr>
            <a:lvl2pPr>
              <a:lnSpc>
                <a:spcPct val="90000"/>
              </a:lnSpc>
              <a:spcBef>
                <a:spcPts val="0"/>
              </a:spcBef>
              <a:spcAft>
                <a:spcPts val="0"/>
              </a:spcAft>
              <a:defRPr sz="4400">
                <a:solidFill>
                  <a:schemeClr val="accent6"/>
                </a:solidFill>
                <a:latin typeface="+mj-lt"/>
              </a:defRPr>
            </a:lvl2pPr>
          </a:lstStyle>
          <a:p>
            <a:pPr lvl="0"/>
            <a:r>
              <a:rPr lang="en-US" dirty="0"/>
              <a:t>Header text (Level 1)</a:t>
            </a:r>
          </a:p>
          <a:p>
            <a:pPr lvl="1"/>
            <a:r>
              <a:rPr lang="en-US" dirty="0"/>
              <a:t>Main Title (Level 2)</a:t>
            </a:r>
          </a:p>
        </p:txBody>
      </p:sp>
      <p:sp>
        <p:nvSpPr>
          <p:cNvPr id="5" name="Arrow Placeholder 1">
            <a:extLst>
              <a:ext uri="{FF2B5EF4-FFF2-40B4-BE49-F238E27FC236}">
                <a16:creationId xmlns:a16="http://schemas.microsoft.com/office/drawing/2014/main" id="{C9F67EFD-F939-49E4-BCA3-834EAFC1AD4B}"/>
              </a:ext>
            </a:extLst>
          </p:cNvPr>
          <p:cNvSpPr>
            <a:spLocks noGrp="1"/>
          </p:cNvSpPr>
          <p:nvPr>
            <p:ph type="pic" sz="quarter" idx="13" hasCustomPrompt="1"/>
          </p:nvPr>
        </p:nvSpPr>
        <p:spPr>
          <a:xfrm>
            <a:off x="768096" y="2587752"/>
            <a:ext cx="164592" cy="164592"/>
          </a:xfrm>
        </p:spPr>
        <p:txBody>
          <a:bodyPr anchor="ctr" anchorCtr="0"/>
          <a:lstStyle>
            <a:lvl1pPr algn="ctr">
              <a:lnSpc>
                <a:spcPct val="90000"/>
              </a:lnSpc>
              <a:spcBef>
                <a:spcPts val="0"/>
              </a:spcBef>
              <a:spcAft>
                <a:spcPts val="0"/>
              </a:spcAft>
              <a:defRPr sz="600">
                <a:latin typeface="Barlow Condensed" panose="00000506000000000000" pitchFamily="2" charset="0"/>
              </a:defRPr>
            </a:lvl1pPr>
          </a:lstStyle>
          <a:p>
            <a:r>
              <a:rPr lang="en-US" dirty="0"/>
              <a:t>add arrow</a:t>
            </a:r>
          </a:p>
        </p:txBody>
      </p:sp>
      <p:sp>
        <p:nvSpPr>
          <p:cNvPr id="8" name="Stat Placeholder 1">
            <a:extLst>
              <a:ext uri="{FF2B5EF4-FFF2-40B4-BE49-F238E27FC236}">
                <a16:creationId xmlns:a16="http://schemas.microsoft.com/office/drawing/2014/main" id="{BB318CA4-D015-47FE-A8A1-24BBAD802415}"/>
              </a:ext>
            </a:extLst>
          </p:cNvPr>
          <p:cNvSpPr>
            <a:spLocks noGrp="1"/>
          </p:cNvSpPr>
          <p:nvPr>
            <p:ph type="body" sz="quarter" idx="14" hasCustomPrompt="1"/>
          </p:nvPr>
        </p:nvSpPr>
        <p:spPr>
          <a:xfrm>
            <a:off x="987552" y="2395728"/>
            <a:ext cx="1261872" cy="768096"/>
          </a:xfrm>
        </p:spPr>
        <p:txBody>
          <a:bodyPr wrap="none" anchor="t" anchorCtr="0"/>
          <a:lstStyle>
            <a:lvl1pPr>
              <a:spcBef>
                <a:spcPts val="0"/>
              </a:spcBef>
              <a:spcAft>
                <a:spcPts val="0"/>
              </a:spcAft>
              <a:defRPr sz="2800">
                <a:solidFill>
                  <a:schemeClr val="accent6"/>
                </a:solidFill>
                <a:latin typeface="Calibre Light" panose="020B0303030202060203" pitchFamily="34" charset="0"/>
              </a:defRPr>
            </a:lvl1pPr>
            <a:lvl2pPr>
              <a:spcBef>
                <a:spcPts val="200"/>
              </a:spcBef>
              <a:spcAft>
                <a:spcPts val="0"/>
              </a:spcAft>
              <a:defRPr sz="850">
                <a:solidFill>
                  <a:srgbClr val="538184"/>
                </a:solidFill>
                <a:latin typeface="+mn-lt"/>
              </a:defRPr>
            </a:lvl2pPr>
          </a:lstStyle>
          <a:p>
            <a:pPr lvl="0"/>
            <a:r>
              <a:rPr lang="en-US" dirty="0"/>
              <a:t>stat</a:t>
            </a:r>
          </a:p>
          <a:p>
            <a:pPr lvl="1"/>
            <a:r>
              <a:rPr lang="en-US" dirty="0"/>
              <a:t>Number description</a:t>
            </a:r>
          </a:p>
        </p:txBody>
      </p:sp>
      <p:sp>
        <p:nvSpPr>
          <p:cNvPr id="10" name="Arrow Placeholder 2">
            <a:extLst>
              <a:ext uri="{FF2B5EF4-FFF2-40B4-BE49-F238E27FC236}">
                <a16:creationId xmlns:a16="http://schemas.microsoft.com/office/drawing/2014/main" id="{C55773C2-9BE9-448C-95C9-F78D26CBA5C6}"/>
              </a:ext>
            </a:extLst>
          </p:cNvPr>
          <p:cNvSpPr>
            <a:spLocks noGrp="1"/>
          </p:cNvSpPr>
          <p:nvPr>
            <p:ph type="pic" sz="quarter" idx="15"/>
          </p:nvPr>
        </p:nvSpPr>
        <p:spPr>
          <a:xfrm>
            <a:off x="2628471" y="2587752"/>
            <a:ext cx="164592" cy="164592"/>
          </a:xfrm>
        </p:spPr>
        <p:txBody>
          <a:bodyPr anchor="ctr" anchorCtr="0"/>
          <a:lstStyle>
            <a:lvl1pPr algn="ctr">
              <a:lnSpc>
                <a:spcPct val="90000"/>
              </a:lnSpc>
              <a:spcBef>
                <a:spcPts val="0"/>
              </a:spcBef>
              <a:spcAft>
                <a:spcPts val="0"/>
              </a:spcAft>
              <a:defRPr sz="600">
                <a:latin typeface="Barlow Condensed" panose="00000506000000000000" pitchFamily="2" charset="0"/>
              </a:defRPr>
            </a:lvl1pPr>
          </a:lstStyle>
          <a:p>
            <a:r>
              <a:rPr lang="en-US"/>
              <a:t>Click icon to add picture</a:t>
            </a:r>
            <a:endParaRPr lang="en-US" dirty="0"/>
          </a:p>
        </p:txBody>
      </p:sp>
      <p:sp>
        <p:nvSpPr>
          <p:cNvPr id="12" name="Stat Placeholder 2">
            <a:extLst>
              <a:ext uri="{FF2B5EF4-FFF2-40B4-BE49-F238E27FC236}">
                <a16:creationId xmlns:a16="http://schemas.microsoft.com/office/drawing/2014/main" id="{D6303F87-A9A0-45F8-980D-08FB498454F8}"/>
              </a:ext>
            </a:extLst>
          </p:cNvPr>
          <p:cNvSpPr>
            <a:spLocks noGrp="1"/>
          </p:cNvSpPr>
          <p:nvPr>
            <p:ph type="body" sz="quarter" idx="16" hasCustomPrompt="1"/>
          </p:nvPr>
        </p:nvSpPr>
        <p:spPr>
          <a:xfrm>
            <a:off x="2847927" y="2395728"/>
            <a:ext cx="1261872" cy="768096"/>
          </a:xfrm>
        </p:spPr>
        <p:txBody>
          <a:bodyPr wrap="none" anchor="t" anchorCtr="0"/>
          <a:lstStyle>
            <a:lvl1pPr>
              <a:spcBef>
                <a:spcPts val="0"/>
              </a:spcBef>
              <a:spcAft>
                <a:spcPts val="0"/>
              </a:spcAft>
              <a:defRPr sz="2800">
                <a:solidFill>
                  <a:schemeClr val="accent6"/>
                </a:solidFill>
                <a:latin typeface="Calibre Light" panose="020B0303030202060203" pitchFamily="34" charset="0"/>
              </a:defRPr>
            </a:lvl1pPr>
            <a:lvl2pPr>
              <a:spcBef>
                <a:spcPts val="200"/>
              </a:spcBef>
              <a:spcAft>
                <a:spcPts val="0"/>
              </a:spcAft>
              <a:defRPr sz="850">
                <a:solidFill>
                  <a:srgbClr val="538184"/>
                </a:solidFill>
                <a:latin typeface="+mn-lt"/>
              </a:defRPr>
            </a:lvl2pPr>
          </a:lstStyle>
          <a:p>
            <a:pPr lvl="0"/>
            <a:r>
              <a:rPr lang="en-US" dirty="0"/>
              <a:t>stat</a:t>
            </a:r>
          </a:p>
          <a:p>
            <a:pPr lvl="1"/>
            <a:r>
              <a:rPr lang="en-US" dirty="0"/>
              <a:t>Number description</a:t>
            </a:r>
          </a:p>
        </p:txBody>
      </p:sp>
      <p:sp>
        <p:nvSpPr>
          <p:cNvPr id="21" name="Arrow Placeholder 3">
            <a:extLst>
              <a:ext uri="{FF2B5EF4-FFF2-40B4-BE49-F238E27FC236}">
                <a16:creationId xmlns:a16="http://schemas.microsoft.com/office/drawing/2014/main" id="{AACC3F0A-CEF5-4091-94BE-491FC2776308}"/>
              </a:ext>
            </a:extLst>
          </p:cNvPr>
          <p:cNvSpPr>
            <a:spLocks noGrp="1"/>
          </p:cNvSpPr>
          <p:nvPr>
            <p:ph type="pic" sz="quarter" idx="17"/>
          </p:nvPr>
        </p:nvSpPr>
        <p:spPr>
          <a:xfrm>
            <a:off x="4488846" y="2587752"/>
            <a:ext cx="164592" cy="164592"/>
          </a:xfrm>
        </p:spPr>
        <p:txBody>
          <a:bodyPr anchor="ctr" anchorCtr="0"/>
          <a:lstStyle>
            <a:lvl1pPr algn="ctr">
              <a:lnSpc>
                <a:spcPct val="90000"/>
              </a:lnSpc>
              <a:spcBef>
                <a:spcPts val="0"/>
              </a:spcBef>
              <a:spcAft>
                <a:spcPts val="0"/>
              </a:spcAft>
              <a:defRPr sz="600">
                <a:latin typeface="Barlow Condensed" panose="00000506000000000000" pitchFamily="2" charset="0"/>
              </a:defRPr>
            </a:lvl1pPr>
          </a:lstStyle>
          <a:p>
            <a:r>
              <a:rPr lang="en-US"/>
              <a:t>Click icon to add picture</a:t>
            </a:r>
            <a:endParaRPr lang="en-US" dirty="0"/>
          </a:p>
        </p:txBody>
      </p:sp>
      <p:sp>
        <p:nvSpPr>
          <p:cNvPr id="23" name="Stat Placeholder 3">
            <a:extLst>
              <a:ext uri="{FF2B5EF4-FFF2-40B4-BE49-F238E27FC236}">
                <a16:creationId xmlns:a16="http://schemas.microsoft.com/office/drawing/2014/main" id="{ED94D736-658D-4114-8AB7-DE15D512A00E}"/>
              </a:ext>
            </a:extLst>
          </p:cNvPr>
          <p:cNvSpPr>
            <a:spLocks noGrp="1"/>
          </p:cNvSpPr>
          <p:nvPr>
            <p:ph type="body" sz="quarter" idx="18" hasCustomPrompt="1"/>
          </p:nvPr>
        </p:nvSpPr>
        <p:spPr>
          <a:xfrm>
            <a:off x="4708302" y="2395728"/>
            <a:ext cx="1261872" cy="768096"/>
          </a:xfrm>
        </p:spPr>
        <p:txBody>
          <a:bodyPr wrap="none" anchor="t" anchorCtr="0"/>
          <a:lstStyle>
            <a:lvl1pPr>
              <a:spcBef>
                <a:spcPts val="0"/>
              </a:spcBef>
              <a:spcAft>
                <a:spcPts val="0"/>
              </a:spcAft>
              <a:defRPr sz="2800">
                <a:solidFill>
                  <a:schemeClr val="accent6"/>
                </a:solidFill>
                <a:latin typeface="Calibre Light" panose="020B0303030202060203" pitchFamily="34" charset="0"/>
              </a:defRPr>
            </a:lvl1pPr>
            <a:lvl2pPr>
              <a:spcBef>
                <a:spcPts val="200"/>
              </a:spcBef>
              <a:spcAft>
                <a:spcPts val="0"/>
              </a:spcAft>
              <a:defRPr sz="850">
                <a:solidFill>
                  <a:srgbClr val="538184"/>
                </a:solidFill>
                <a:latin typeface="+mn-lt"/>
              </a:defRPr>
            </a:lvl2pPr>
          </a:lstStyle>
          <a:p>
            <a:pPr lvl="0"/>
            <a:r>
              <a:rPr lang="en-US" dirty="0"/>
              <a:t>stat</a:t>
            </a:r>
          </a:p>
          <a:p>
            <a:pPr lvl="1"/>
            <a:r>
              <a:rPr lang="en-US" dirty="0"/>
              <a:t>Number description</a:t>
            </a:r>
          </a:p>
        </p:txBody>
      </p:sp>
      <p:sp>
        <p:nvSpPr>
          <p:cNvPr id="25" name="Arrow Placeholder 4">
            <a:extLst>
              <a:ext uri="{FF2B5EF4-FFF2-40B4-BE49-F238E27FC236}">
                <a16:creationId xmlns:a16="http://schemas.microsoft.com/office/drawing/2014/main" id="{2A2EF753-8709-4E57-B22A-1C5D637300A0}"/>
              </a:ext>
            </a:extLst>
          </p:cNvPr>
          <p:cNvSpPr>
            <a:spLocks noGrp="1"/>
          </p:cNvSpPr>
          <p:nvPr>
            <p:ph type="pic" sz="quarter" idx="19"/>
          </p:nvPr>
        </p:nvSpPr>
        <p:spPr>
          <a:xfrm>
            <a:off x="6349222" y="2587752"/>
            <a:ext cx="164592" cy="164592"/>
          </a:xfrm>
        </p:spPr>
        <p:txBody>
          <a:bodyPr anchor="ctr" anchorCtr="0"/>
          <a:lstStyle>
            <a:lvl1pPr algn="ctr">
              <a:lnSpc>
                <a:spcPct val="90000"/>
              </a:lnSpc>
              <a:spcBef>
                <a:spcPts val="0"/>
              </a:spcBef>
              <a:spcAft>
                <a:spcPts val="0"/>
              </a:spcAft>
              <a:defRPr sz="600">
                <a:latin typeface="Barlow Condensed" panose="00000506000000000000" pitchFamily="2" charset="0"/>
              </a:defRPr>
            </a:lvl1pPr>
          </a:lstStyle>
          <a:p>
            <a:r>
              <a:rPr lang="en-US"/>
              <a:t>Click icon to add picture</a:t>
            </a:r>
            <a:endParaRPr lang="en-US" dirty="0"/>
          </a:p>
        </p:txBody>
      </p:sp>
      <p:sp>
        <p:nvSpPr>
          <p:cNvPr id="27" name="Stat Placeholder 4">
            <a:extLst>
              <a:ext uri="{FF2B5EF4-FFF2-40B4-BE49-F238E27FC236}">
                <a16:creationId xmlns:a16="http://schemas.microsoft.com/office/drawing/2014/main" id="{75DF7590-7436-4690-94A7-D6BC7E52B713}"/>
              </a:ext>
            </a:extLst>
          </p:cNvPr>
          <p:cNvSpPr>
            <a:spLocks noGrp="1"/>
          </p:cNvSpPr>
          <p:nvPr>
            <p:ph type="body" sz="quarter" idx="20" hasCustomPrompt="1"/>
          </p:nvPr>
        </p:nvSpPr>
        <p:spPr>
          <a:xfrm>
            <a:off x="6568678" y="2395728"/>
            <a:ext cx="1261872" cy="768096"/>
          </a:xfrm>
        </p:spPr>
        <p:txBody>
          <a:bodyPr wrap="none" anchor="t" anchorCtr="0"/>
          <a:lstStyle>
            <a:lvl1pPr>
              <a:spcBef>
                <a:spcPts val="0"/>
              </a:spcBef>
              <a:spcAft>
                <a:spcPts val="0"/>
              </a:spcAft>
              <a:defRPr sz="2800">
                <a:solidFill>
                  <a:schemeClr val="accent6"/>
                </a:solidFill>
                <a:latin typeface="Calibre Light" panose="020B0303030202060203" pitchFamily="34" charset="0"/>
              </a:defRPr>
            </a:lvl1pPr>
            <a:lvl2pPr>
              <a:spcBef>
                <a:spcPts val="200"/>
              </a:spcBef>
              <a:spcAft>
                <a:spcPts val="0"/>
              </a:spcAft>
              <a:defRPr sz="850">
                <a:solidFill>
                  <a:srgbClr val="538184"/>
                </a:solidFill>
                <a:latin typeface="+mn-lt"/>
              </a:defRPr>
            </a:lvl2pPr>
          </a:lstStyle>
          <a:p>
            <a:pPr lvl="0"/>
            <a:r>
              <a:rPr lang="en-US" dirty="0"/>
              <a:t>stat</a:t>
            </a:r>
          </a:p>
          <a:p>
            <a:pPr lvl="1"/>
            <a:r>
              <a:rPr lang="en-US" dirty="0"/>
              <a:t>Number description</a:t>
            </a:r>
          </a:p>
        </p:txBody>
      </p:sp>
      <p:sp>
        <p:nvSpPr>
          <p:cNvPr id="7" name="Figure Placeholder 1">
            <a:extLst>
              <a:ext uri="{FF2B5EF4-FFF2-40B4-BE49-F238E27FC236}">
                <a16:creationId xmlns:a16="http://schemas.microsoft.com/office/drawing/2014/main" id="{8B634233-6BBA-4BB2-BCE1-D1D62939DC5C}"/>
              </a:ext>
            </a:extLst>
          </p:cNvPr>
          <p:cNvSpPr>
            <a:spLocks noGrp="1"/>
          </p:cNvSpPr>
          <p:nvPr>
            <p:ph type="body" sz="quarter" idx="23" hasCustomPrompt="1"/>
          </p:nvPr>
        </p:nvSpPr>
        <p:spPr>
          <a:xfrm>
            <a:off x="6348413" y="3453766"/>
            <a:ext cx="5458968" cy="182880"/>
          </a:xfrm>
        </p:spPr>
        <p:txBody>
          <a:bodyPr anchor="t" anchorCtr="0"/>
          <a:lstStyle>
            <a:lvl1pPr>
              <a:defRPr sz="900">
                <a:latin typeface="+mn-lt"/>
              </a:defRPr>
            </a:lvl1pPr>
          </a:lstStyle>
          <a:p>
            <a:pPr lvl="0"/>
            <a:r>
              <a:rPr lang="en-US" dirty="0"/>
              <a:t>FIGURE #: Figure Name</a:t>
            </a:r>
          </a:p>
        </p:txBody>
      </p:sp>
      <p:sp>
        <p:nvSpPr>
          <p:cNvPr id="11" name="Chart Placeholder 1">
            <a:extLst>
              <a:ext uri="{FF2B5EF4-FFF2-40B4-BE49-F238E27FC236}">
                <a16:creationId xmlns:a16="http://schemas.microsoft.com/office/drawing/2014/main" id="{217E9937-27BB-49E0-A3BF-54AA4C2391D3}"/>
              </a:ext>
            </a:extLst>
          </p:cNvPr>
          <p:cNvSpPr>
            <a:spLocks noGrp="1"/>
          </p:cNvSpPr>
          <p:nvPr>
            <p:ph type="chart" sz="quarter" idx="24" hasCustomPrompt="1"/>
          </p:nvPr>
        </p:nvSpPr>
        <p:spPr>
          <a:xfrm>
            <a:off x="6348413" y="3713799"/>
            <a:ext cx="5458968" cy="2494743"/>
          </a:xfrm>
        </p:spPr>
        <p:txBody>
          <a:bodyPr anchor="ctr" anchorCtr="0"/>
          <a:lstStyle>
            <a:lvl1pPr marL="0" marR="0" indent="0" algn="ctr" defTabSz="914400" eaLnBrk="1" fontAlgn="auto" latinLnBrk="0" hangingPunct="1">
              <a:lnSpc>
                <a:spcPct val="100000"/>
              </a:lnSpc>
              <a:spcBef>
                <a:spcPts val="1800"/>
              </a:spcBef>
              <a:spcAft>
                <a:spcPts val="0"/>
              </a:spcAft>
              <a:buClrTx/>
              <a:buSzTx/>
              <a:buFontTx/>
              <a:buNone/>
              <a:tabLst/>
              <a:defRPr/>
            </a:lvl1pPr>
          </a:lstStyle>
          <a:p>
            <a:pPr marL="0" marR="0" lvl="0" indent="0" defTabSz="914400" eaLnBrk="1" fontAlgn="auto" latinLnBrk="0" hangingPunct="1">
              <a:lnSpc>
                <a:spcPct val="100000"/>
              </a:lnSpc>
              <a:spcBef>
                <a:spcPts val="1800"/>
              </a:spcBef>
              <a:spcAft>
                <a:spcPts val="0"/>
              </a:spcAft>
              <a:buClrTx/>
              <a:buSzTx/>
              <a:buFontTx/>
              <a:buNone/>
              <a:tabLst/>
              <a:defRPr/>
            </a:pPr>
            <a:r>
              <a:rPr lang="en-US" dirty="0"/>
              <a:t>Click here to add chart</a:t>
            </a:r>
          </a:p>
        </p:txBody>
      </p:sp>
      <p:sp>
        <p:nvSpPr>
          <p:cNvPr id="22" name="Source Placeholder 1">
            <a:extLst>
              <a:ext uri="{FF2B5EF4-FFF2-40B4-BE49-F238E27FC236}">
                <a16:creationId xmlns:a16="http://schemas.microsoft.com/office/drawing/2014/main" id="{4C10E58A-F754-4D61-85B9-DED10C0D52C4}"/>
              </a:ext>
            </a:extLst>
          </p:cNvPr>
          <p:cNvSpPr>
            <a:spLocks noGrp="1"/>
          </p:cNvSpPr>
          <p:nvPr>
            <p:ph type="body" sz="quarter" idx="25"/>
          </p:nvPr>
        </p:nvSpPr>
        <p:spPr>
          <a:xfrm>
            <a:off x="6348413" y="6286499"/>
            <a:ext cx="5458968" cy="118872"/>
          </a:xfrm>
        </p:spPr>
        <p:txBody>
          <a:bodyPr anchor="b" anchorCtr="0"/>
          <a:lstStyle>
            <a:lvl1pPr>
              <a:defRPr sz="800">
                <a:latin typeface="Calibre Light" panose="020B0303030202060203" pitchFamily="34" charset="0"/>
              </a:defRPr>
            </a:lvl1pPr>
          </a:lstStyle>
          <a:p>
            <a:pPr lvl="0"/>
            <a:r>
              <a:rPr lang="en-US"/>
              <a:t>Click to edit Master text styles</a:t>
            </a:r>
          </a:p>
        </p:txBody>
      </p:sp>
    </p:spTree>
    <p:extLst>
      <p:ext uri="{BB962C8B-B14F-4D97-AF65-F5344CB8AC3E}">
        <p14:creationId xmlns:p14="http://schemas.microsoft.com/office/powerpoint/2010/main" val="7299240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F&amp;LR - Body, 1 Col, 1 Chart">
    <p:spTree>
      <p:nvGrpSpPr>
        <p:cNvPr id="1" name=""/>
        <p:cNvGrpSpPr/>
        <p:nvPr/>
      </p:nvGrpSpPr>
      <p:grpSpPr>
        <a:xfrm>
          <a:off x="0" y="0"/>
          <a:ext cx="0" cy="0"/>
          <a:chOff x="0" y="0"/>
          <a:chExt cx="0" cy="0"/>
        </a:xfrm>
      </p:grpSpPr>
      <p:sp>
        <p:nvSpPr>
          <p:cNvPr id="3" name="Figure Placeholder 1">
            <a:extLst>
              <a:ext uri="{FF2B5EF4-FFF2-40B4-BE49-F238E27FC236}">
                <a16:creationId xmlns:a16="http://schemas.microsoft.com/office/drawing/2014/main" id="{6E5E7A9B-525A-4D6E-BEF8-9A6201B86BA2}"/>
              </a:ext>
            </a:extLst>
          </p:cNvPr>
          <p:cNvSpPr>
            <a:spLocks noGrp="1"/>
          </p:cNvSpPr>
          <p:nvPr>
            <p:ph type="body" sz="quarter" idx="10" hasCustomPrompt="1"/>
          </p:nvPr>
        </p:nvSpPr>
        <p:spPr>
          <a:xfrm>
            <a:off x="6348414" y="850392"/>
            <a:ext cx="5458968" cy="210312"/>
          </a:xfrm>
        </p:spPr>
        <p:txBody>
          <a:bodyPr anchor="t" anchorCtr="0"/>
          <a:lstStyle>
            <a:lvl1pPr>
              <a:defRPr sz="900">
                <a:latin typeface="+mn-lt"/>
              </a:defRPr>
            </a:lvl1pPr>
          </a:lstStyle>
          <a:p>
            <a:pPr lvl="0"/>
            <a:r>
              <a:rPr lang="en-US" dirty="0"/>
              <a:t>FIGURE #: Figure Name</a:t>
            </a:r>
          </a:p>
        </p:txBody>
      </p:sp>
      <p:sp>
        <p:nvSpPr>
          <p:cNvPr id="5" name="Content Placeholder 1">
            <a:extLst>
              <a:ext uri="{FF2B5EF4-FFF2-40B4-BE49-F238E27FC236}">
                <a16:creationId xmlns:a16="http://schemas.microsoft.com/office/drawing/2014/main" id="{7DD0BC77-CF54-4073-84F0-BF3B85337214}"/>
              </a:ext>
            </a:extLst>
          </p:cNvPr>
          <p:cNvSpPr>
            <a:spLocks noGrp="1"/>
          </p:cNvSpPr>
          <p:nvPr>
            <p:ph sz="quarter" idx="11"/>
          </p:nvPr>
        </p:nvSpPr>
        <p:spPr>
          <a:xfrm>
            <a:off x="766761" y="850392"/>
            <a:ext cx="5029200" cy="54313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ource Placeholder 1">
            <a:extLst>
              <a:ext uri="{FF2B5EF4-FFF2-40B4-BE49-F238E27FC236}">
                <a16:creationId xmlns:a16="http://schemas.microsoft.com/office/drawing/2014/main" id="{5DB30040-1319-4A14-A732-94218BAA5329}"/>
              </a:ext>
            </a:extLst>
          </p:cNvPr>
          <p:cNvSpPr>
            <a:spLocks noGrp="1"/>
          </p:cNvSpPr>
          <p:nvPr>
            <p:ph type="body" sz="quarter" idx="13" hasCustomPrompt="1"/>
          </p:nvPr>
        </p:nvSpPr>
        <p:spPr>
          <a:xfrm>
            <a:off x="6348413" y="6176170"/>
            <a:ext cx="5458968" cy="211135"/>
          </a:xfrm>
          <a:noFill/>
        </p:spPr>
        <p:txBody>
          <a:bodyPr anchor="b" anchorCtr="0"/>
          <a:lstStyle>
            <a:lvl1pPr>
              <a:defRPr sz="800">
                <a:latin typeface="Calibre Light" panose="020B0303030202060203" pitchFamily="34" charset="0"/>
              </a:defRPr>
            </a:lvl1pPr>
          </a:lstStyle>
          <a:p>
            <a:pPr lvl="0"/>
            <a:r>
              <a:rPr lang="en-US" dirty="0"/>
              <a:t>Source</a:t>
            </a:r>
          </a:p>
        </p:txBody>
      </p:sp>
      <p:sp>
        <p:nvSpPr>
          <p:cNvPr id="10" name="Chart Placeholder 1">
            <a:extLst>
              <a:ext uri="{FF2B5EF4-FFF2-40B4-BE49-F238E27FC236}">
                <a16:creationId xmlns:a16="http://schemas.microsoft.com/office/drawing/2014/main" id="{750F594C-4786-4882-9E95-2717CE4C1591}"/>
              </a:ext>
            </a:extLst>
          </p:cNvPr>
          <p:cNvSpPr>
            <a:spLocks noGrp="1"/>
          </p:cNvSpPr>
          <p:nvPr>
            <p:ph type="chart" sz="quarter" idx="12" hasCustomPrompt="1"/>
          </p:nvPr>
        </p:nvSpPr>
        <p:spPr>
          <a:xfrm>
            <a:off x="6348413" y="1060704"/>
            <a:ext cx="5458968" cy="5017834"/>
          </a:xfrm>
          <a:noFill/>
        </p:spPr>
        <p:txBody>
          <a:bodyPr rIns="0" anchor="ctr" anchorCtr="0"/>
          <a:lstStyle>
            <a:lvl1pPr algn="ctr">
              <a:defRPr sz="2400"/>
            </a:lvl1pPr>
          </a:lstStyle>
          <a:p>
            <a:r>
              <a:rPr lang="en-US" dirty="0"/>
              <a:t>Click here to add chart</a:t>
            </a:r>
          </a:p>
        </p:txBody>
      </p:sp>
    </p:spTree>
    <p:extLst>
      <p:ext uri="{BB962C8B-B14F-4D97-AF65-F5344CB8AC3E}">
        <p14:creationId xmlns:p14="http://schemas.microsoft.com/office/powerpoint/2010/main" val="1135656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F&amp;LR - Body, 1 Thin Col, 1 Wide Chart">
    <p:spTree>
      <p:nvGrpSpPr>
        <p:cNvPr id="1" name=""/>
        <p:cNvGrpSpPr/>
        <p:nvPr/>
      </p:nvGrpSpPr>
      <p:grpSpPr>
        <a:xfrm>
          <a:off x="0" y="0"/>
          <a:ext cx="0" cy="0"/>
          <a:chOff x="0" y="0"/>
          <a:chExt cx="0" cy="0"/>
        </a:xfrm>
      </p:grpSpPr>
      <p:sp>
        <p:nvSpPr>
          <p:cNvPr id="11" name="Off-Grid Line" hidden="1">
            <a:extLst>
              <a:ext uri="{FF2B5EF4-FFF2-40B4-BE49-F238E27FC236}">
                <a16:creationId xmlns:a16="http://schemas.microsoft.com/office/drawing/2014/main" id="{431CE637-C2A7-4ACF-975C-820044437C0E}"/>
              </a:ext>
            </a:extLst>
          </p:cNvPr>
          <p:cNvSpPr/>
          <p:nvPr userDrawn="1"/>
        </p:nvSpPr>
        <p:spPr>
          <a:xfrm>
            <a:off x="4865684" y="-891572"/>
            <a:ext cx="552452" cy="546100"/>
          </a:xfrm>
          <a:prstGeom prst="rect">
            <a:avLst/>
          </a:prstGeom>
          <a:solidFill>
            <a:schemeClr val="accent6"/>
          </a:solidFill>
          <a:ln w="127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grpSp>
        <p:nvGrpSpPr>
          <p:cNvPr id="2" name="Alt Ruler">
            <a:extLst>
              <a:ext uri="{FF2B5EF4-FFF2-40B4-BE49-F238E27FC236}">
                <a16:creationId xmlns:a16="http://schemas.microsoft.com/office/drawing/2014/main" id="{A07FC069-07ED-466D-8435-8998D448FAFC}"/>
              </a:ext>
            </a:extLst>
          </p:cNvPr>
          <p:cNvGrpSpPr/>
          <p:nvPr userDrawn="1"/>
        </p:nvGrpSpPr>
        <p:grpSpPr>
          <a:xfrm>
            <a:off x="0" y="-609600"/>
            <a:ext cx="12192000" cy="499872"/>
            <a:chOff x="0" y="-609600"/>
            <a:chExt cx="12192000" cy="499872"/>
          </a:xfrm>
        </p:grpSpPr>
        <p:sp>
          <p:nvSpPr>
            <p:cNvPr id="18" name="Master Ruler Cover">
              <a:extLst>
                <a:ext uri="{FF2B5EF4-FFF2-40B4-BE49-F238E27FC236}">
                  <a16:creationId xmlns:a16="http://schemas.microsoft.com/office/drawing/2014/main" id="{0C38CB11-9F82-48FE-86B9-367BBCA6903A}"/>
                </a:ext>
              </a:extLst>
            </p:cNvPr>
            <p:cNvSpPr/>
            <p:nvPr userDrawn="1"/>
          </p:nvSpPr>
          <p:spPr>
            <a:xfrm>
              <a:off x="0" y="-609600"/>
              <a:ext cx="12192000" cy="499872"/>
            </a:xfrm>
            <a:prstGeom prst="rect">
              <a:avLst/>
            </a:prstGeom>
            <a:solidFill>
              <a:srgbClr val="E6E6E6"/>
            </a:solidFill>
            <a:ln w="25400" cap="flat" cmpd="sng" algn="ctr">
              <a:noFill/>
              <a:prstDash val="solid"/>
            </a:ln>
            <a:effectLst/>
          </p:spPr>
          <p:txBody>
            <a:bodyPr rtlCol="0" anchor="ctr"/>
            <a:lstStyle/>
            <a:p>
              <a:pPr marL="0" marR="0" lvl="0" indent="0" algn="ctr" defTabSz="871317" eaLnBrk="1" fontAlgn="auto" latinLnBrk="0" hangingPunct="1">
                <a:lnSpc>
                  <a:spcPct val="100000"/>
                </a:lnSpc>
                <a:spcBef>
                  <a:spcPts val="0"/>
                </a:spcBef>
                <a:spcAft>
                  <a:spcPts val="0"/>
                </a:spcAft>
                <a:buClrTx/>
                <a:buSzTx/>
                <a:buFontTx/>
                <a:buNone/>
                <a:tabLst/>
                <a:defRPr/>
              </a:pPr>
              <a:endParaRPr kumimoji="0" lang="en-US" sz="1715" b="0" i="0" u="none" strike="noStrike" kern="0" cap="none" spc="0" normalizeH="0" baseline="0" noProof="0" dirty="0">
                <a:ln>
                  <a:noFill/>
                </a:ln>
                <a:solidFill>
                  <a:prstClr val="white"/>
                </a:solidFill>
                <a:effectLst/>
                <a:uLnTx/>
                <a:uFillTx/>
                <a:latin typeface="Arial Narrow" panose="020B0606020202030204" pitchFamily="34" charset="0"/>
                <a:ea typeface="+mn-ea"/>
                <a:cs typeface="+mn-cs"/>
              </a:endParaRPr>
            </a:p>
          </p:txBody>
        </p:sp>
        <p:sp>
          <p:nvSpPr>
            <p:cNvPr id="24" name="Ruler BG">
              <a:extLst>
                <a:ext uri="{FF2B5EF4-FFF2-40B4-BE49-F238E27FC236}">
                  <a16:creationId xmlns:a16="http://schemas.microsoft.com/office/drawing/2014/main" id="{D3736A3C-8E8B-4A9D-AF29-BFCF0D4520A2}"/>
                </a:ext>
              </a:extLst>
            </p:cNvPr>
            <p:cNvSpPr/>
            <p:nvPr userDrawn="1"/>
          </p:nvSpPr>
          <p:spPr>
            <a:xfrm>
              <a:off x="0" y="-338328"/>
              <a:ext cx="12192000" cy="228600"/>
            </a:xfrm>
            <a:prstGeom prst="rect">
              <a:avLst/>
            </a:prstGeom>
            <a:solidFill>
              <a:srgbClr val="FFFFFF">
                <a:alpha val="30000"/>
              </a:srgbClr>
            </a:solidFill>
            <a:ln w="25400" cap="flat" cmpd="sng" algn="ctr">
              <a:noFill/>
              <a:prstDash val="solid"/>
            </a:ln>
            <a:effectLst/>
          </p:spPr>
          <p:txBody>
            <a:bodyPr rtlCol="0" anchor="ctr"/>
            <a:lstStyle/>
            <a:p>
              <a:pPr marL="0" marR="0" lvl="0" indent="0" algn="ctr" defTabSz="871317" eaLnBrk="1" fontAlgn="auto" latinLnBrk="0" hangingPunct="1">
                <a:lnSpc>
                  <a:spcPct val="100000"/>
                </a:lnSpc>
                <a:spcBef>
                  <a:spcPts val="0"/>
                </a:spcBef>
                <a:spcAft>
                  <a:spcPts val="0"/>
                </a:spcAft>
                <a:buClrTx/>
                <a:buSzTx/>
                <a:buFontTx/>
                <a:buNone/>
                <a:tabLst/>
                <a:defRPr/>
              </a:pPr>
              <a:endParaRPr kumimoji="0" lang="en-US" sz="1715" b="0" i="0" u="none" strike="noStrike" kern="0" cap="none" spc="0" normalizeH="0" baseline="0" noProof="0" dirty="0">
                <a:ln>
                  <a:noFill/>
                </a:ln>
                <a:solidFill>
                  <a:prstClr val="white"/>
                </a:solidFill>
                <a:effectLst/>
                <a:uLnTx/>
                <a:uFillTx/>
                <a:latin typeface="Arial Narrow" panose="020B0606020202030204" pitchFamily="34" charset="0"/>
                <a:ea typeface="+mn-ea"/>
                <a:cs typeface="+mn-cs"/>
              </a:endParaRPr>
            </a:p>
          </p:txBody>
        </p:sp>
        <p:sp>
          <p:nvSpPr>
            <p:cNvPr id="26" name="Rectangle 25">
              <a:extLst>
                <a:ext uri="{FF2B5EF4-FFF2-40B4-BE49-F238E27FC236}">
                  <a16:creationId xmlns:a16="http://schemas.microsoft.com/office/drawing/2014/main" id="{F7D420D1-A5B1-4AAB-A613-8E45C370D50C}"/>
                </a:ext>
              </a:extLst>
            </p:cNvPr>
            <p:cNvSpPr/>
            <p:nvPr userDrawn="1"/>
          </p:nvSpPr>
          <p:spPr>
            <a:xfrm>
              <a:off x="766764" y="-240316"/>
              <a:ext cx="3597276" cy="54864"/>
            </a:xfrm>
            <a:prstGeom prst="rect">
              <a:avLst/>
            </a:prstGeom>
            <a:gradFill flip="none" rotWithShape="1">
              <a:gsLst>
                <a:gs pos="0">
                  <a:srgbClr val="3E7CA6">
                    <a:alpha val="10000"/>
                  </a:srgbClr>
                </a:gs>
                <a:gs pos="50000">
                  <a:srgbClr val="3E7CA6">
                    <a:alpha val="20000"/>
                  </a:srgbClr>
                </a:gs>
              </a:gsLst>
              <a:lin ang="0" scaled="1"/>
              <a:tileRect/>
            </a:gra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91440" tIns="0" rIns="91440" bIns="18288" rtlCol="0" anchor="ctr" anchorCtr="0"/>
            <a:lstStyle/>
            <a:p>
              <a:pPr lvl="0" algn="l">
                <a:spcAft>
                  <a:spcPts val="300"/>
                </a:spcAft>
              </a:pPr>
              <a:r>
                <a:rPr lang="en-US" sz="1050" dirty="0">
                  <a:solidFill>
                    <a:srgbClr val="3E7CA6"/>
                  </a:solidFill>
                  <a:latin typeface="Calibre Medium" panose="020B0603030202060203" pitchFamily="34" charset="0"/>
                </a:rPr>
                <a:t>Narrow Text column = 3.93” / 9.98 cm</a:t>
              </a:r>
            </a:p>
          </p:txBody>
        </p:sp>
        <p:sp>
          <p:nvSpPr>
            <p:cNvPr id="27" name="Rectangle 26">
              <a:extLst>
                <a:ext uri="{FF2B5EF4-FFF2-40B4-BE49-F238E27FC236}">
                  <a16:creationId xmlns:a16="http://schemas.microsoft.com/office/drawing/2014/main" id="{97ECBC1D-0C77-4862-ADE2-5207CD6B1485}"/>
                </a:ext>
              </a:extLst>
            </p:cNvPr>
            <p:cNvSpPr/>
            <p:nvPr userDrawn="1"/>
          </p:nvSpPr>
          <p:spPr>
            <a:xfrm>
              <a:off x="4864099" y="-240316"/>
              <a:ext cx="6949440" cy="54864"/>
            </a:xfrm>
            <a:prstGeom prst="rect">
              <a:avLst/>
            </a:prstGeom>
            <a:gradFill>
              <a:gsLst>
                <a:gs pos="60000">
                  <a:schemeClr val="tx1">
                    <a:alpha val="10000"/>
                  </a:schemeClr>
                </a:gs>
                <a:gs pos="20000">
                  <a:schemeClr val="tx1">
                    <a:alpha val="20000"/>
                  </a:schemeClr>
                </a:gs>
              </a:gsLst>
              <a:lin ang="0" scaled="1"/>
            </a:gradFill>
            <a:ln w="12700">
              <a:noFill/>
            </a:ln>
          </p:spPr>
          <p:style>
            <a:lnRef idx="2">
              <a:schemeClr val="accent1">
                <a:shade val="50000"/>
              </a:schemeClr>
            </a:lnRef>
            <a:fillRef idx="1">
              <a:schemeClr val="accent1"/>
            </a:fillRef>
            <a:effectRef idx="0">
              <a:schemeClr val="accent1"/>
            </a:effectRef>
            <a:fontRef idx="minor">
              <a:schemeClr val="lt1"/>
            </a:fontRef>
          </p:style>
          <p:txBody>
            <a:bodyPr lIns="91440" tIns="0" rIns="91440" bIns="18288" rtlCol="0" anchor="ctr" anchorCtr="0"/>
            <a:lstStyle/>
            <a:p>
              <a:pPr lvl="0" algn="l">
                <a:spcAft>
                  <a:spcPts val="300"/>
                </a:spcAft>
              </a:pPr>
              <a:r>
                <a:rPr lang="en-US" sz="1050" dirty="0">
                  <a:solidFill>
                    <a:schemeClr val="tx1"/>
                  </a:solidFill>
                  <a:latin typeface="Calibre Medium" panose="020B0603030202060203" pitchFamily="34" charset="0"/>
                </a:rPr>
                <a:t>Wide chart/graph column = 7.6” / 19.30 cm</a:t>
              </a:r>
            </a:p>
          </p:txBody>
        </p:sp>
      </p:grpSp>
      <p:sp>
        <p:nvSpPr>
          <p:cNvPr id="3" name="Figure Placeholder 1">
            <a:extLst>
              <a:ext uri="{FF2B5EF4-FFF2-40B4-BE49-F238E27FC236}">
                <a16:creationId xmlns:a16="http://schemas.microsoft.com/office/drawing/2014/main" id="{6E5E7A9B-525A-4D6E-BEF8-9A6201B86BA2}"/>
              </a:ext>
            </a:extLst>
          </p:cNvPr>
          <p:cNvSpPr>
            <a:spLocks noGrp="1"/>
          </p:cNvSpPr>
          <p:nvPr>
            <p:ph type="body" sz="quarter" idx="10" hasCustomPrompt="1"/>
          </p:nvPr>
        </p:nvSpPr>
        <p:spPr>
          <a:xfrm>
            <a:off x="4864101" y="850392"/>
            <a:ext cx="6945693" cy="210312"/>
          </a:xfrm>
        </p:spPr>
        <p:txBody>
          <a:bodyPr anchor="t" anchorCtr="0"/>
          <a:lstStyle>
            <a:lvl1pPr>
              <a:defRPr sz="900">
                <a:latin typeface="+mn-lt"/>
              </a:defRPr>
            </a:lvl1pPr>
          </a:lstStyle>
          <a:p>
            <a:pPr marL="0" marR="0" lvl="0" indent="0" defTabSz="914400" eaLnBrk="1" fontAlgn="auto" latinLnBrk="0" hangingPunct="1">
              <a:lnSpc>
                <a:spcPct val="100000"/>
              </a:lnSpc>
              <a:spcBef>
                <a:spcPts val="1200"/>
              </a:spcBef>
              <a:spcAft>
                <a:spcPts val="600"/>
              </a:spcAft>
              <a:buClrTx/>
              <a:buSzTx/>
              <a:buFontTx/>
              <a:buNone/>
              <a:tabLst/>
              <a:defRPr/>
            </a:pPr>
            <a:r>
              <a:rPr lang="en-US" dirty="0"/>
              <a:t>FIGURE #: Figure Name</a:t>
            </a:r>
          </a:p>
        </p:txBody>
      </p:sp>
      <p:sp>
        <p:nvSpPr>
          <p:cNvPr id="5" name="Content Placeholder 1">
            <a:extLst>
              <a:ext uri="{FF2B5EF4-FFF2-40B4-BE49-F238E27FC236}">
                <a16:creationId xmlns:a16="http://schemas.microsoft.com/office/drawing/2014/main" id="{7DD0BC77-CF54-4073-84F0-BF3B85337214}"/>
              </a:ext>
            </a:extLst>
          </p:cNvPr>
          <p:cNvSpPr>
            <a:spLocks noGrp="1"/>
          </p:cNvSpPr>
          <p:nvPr>
            <p:ph sz="quarter" idx="11"/>
          </p:nvPr>
        </p:nvSpPr>
        <p:spPr>
          <a:xfrm>
            <a:off x="766763" y="850392"/>
            <a:ext cx="3597276" cy="54313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ource Placeholder 1">
            <a:extLst>
              <a:ext uri="{FF2B5EF4-FFF2-40B4-BE49-F238E27FC236}">
                <a16:creationId xmlns:a16="http://schemas.microsoft.com/office/drawing/2014/main" id="{5DB30040-1319-4A14-A732-94218BAA5329}"/>
              </a:ext>
            </a:extLst>
          </p:cNvPr>
          <p:cNvSpPr>
            <a:spLocks noGrp="1"/>
          </p:cNvSpPr>
          <p:nvPr>
            <p:ph type="body" sz="quarter" idx="13" hasCustomPrompt="1"/>
          </p:nvPr>
        </p:nvSpPr>
        <p:spPr>
          <a:xfrm>
            <a:off x="4864101" y="6176170"/>
            <a:ext cx="6945693" cy="211135"/>
          </a:xfrm>
          <a:noFill/>
        </p:spPr>
        <p:txBody>
          <a:bodyPr anchor="b" anchorCtr="0"/>
          <a:lstStyle>
            <a:lvl1pPr>
              <a:defRPr sz="800">
                <a:latin typeface="Calibre Light" panose="020B0303030202060203" pitchFamily="34" charset="0"/>
              </a:defRPr>
            </a:lvl1pPr>
          </a:lstStyle>
          <a:p>
            <a:pPr lvl="0"/>
            <a:r>
              <a:rPr lang="en-US" dirty="0"/>
              <a:t>Source</a:t>
            </a:r>
          </a:p>
        </p:txBody>
      </p:sp>
      <p:sp>
        <p:nvSpPr>
          <p:cNvPr id="10" name="Chart Placeholder 1">
            <a:extLst>
              <a:ext uri="{FF2B5EF4-FFF2-40B4-BE49-F238E27FC236}">
                <a16:creationId xmlns:a16="http://schemas.microsoft.com/office/drawing/2014/main" id="{750F594C-4786-4882-9E95-2717CE4C1591}"/>
              </a:ext>
            </a:extLst>
          </p:cNvPr>
          <p:cNvSpPr>
            <a:spLocks noGrp="1"/>
          </p:cNvSpPr>
          <p:nvPr>
            <p:ph type="chart" sz="quarter" idx="12" hasCustomPrompt="1"/>
          </p:nvPr>
        </p:nvSpPr>
        <p:spPr>
          <a:xfrm>
            <a:off x="4864100" y="1060704"/>
            <a:ext cx="6945693" cy="5017834"/>
          </a:xfrm>
          <a:noFill/>
        </p:spPr>
        <p:txBody>
          <a:bodyPr rIns="0" anchor="ctr" anchorCtr="0"/>
          <a:lstStyle>
            <a:lvl1pPr algn="ctr">
              <a:defRPr sz="2400"/>
            </a:lvl1pPr>
          </a:lstStyle>
          <a:p>
            <a:r>
              <a:rPr lang="en-US" dirty="0"/>
              <a:t>Click here to add chart</a:t>
            </a:r>
          </a:p>
        </p:txBody>
      </p:sp>
    </p:spTree>
    <p:extLst>
      <p:ext uri="{BB962C8B-B14F-4D97-AF65-F5344CB8AC3E}">
        <p14:creationId xmlns:p14="http://schemas.microsoft.com/office/powerpoint/2010/main" val="121786898"/>
      </p:ext>
    </p:extLst>
  </p:cSld>
  <p:clrMapOvr>
    <a:masterClrMapping/>
  </p:clrMapOvr>
  <p:extLst>
    <p:ext uri="{DCECCB84-F9BA-43D5-87BE-67443E8EF086}">
      <p15:sldGuideLst xmlns:p15="http://schemas.microsoft.com/office/powerpoint/2012/main">
        <p15:guide id="1" pos="3064" userDrawn="1">
          <p15:clr>
            <a:srgbClr val="FBAE40"/>
          </p15:clr>
        </p15:guide>
        <p15:guide id="2" pos="3412"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amp;LR - Body, 1 Wide Col, 1 Thin Chart">
    <p:spTree>
      <p:nvGrpSpPr>
        <p:cNvPr id="1" name=""/>
        <p:cNvGrpSpPr/>
        <p:nvPr/>
      </p:nvGrpSpPr>
      <p:grpSpPr>
        <a:xfrm>
          <a:off x="0" y="0"/>
          <a:ext cx="0" cy="0"/>
          <a:chOff x="0" y="0"/>
          <a:chExt cx="0" cy="0"/>
        </a:xfrm>
      </p:grpSpPr>
      <p:sp>
        <p:nvSpPr>
          <p:cNvPr id="12" name="Off-Grid Line" hidden="1">
            <a:extLst>
              <a:ext uri="{FF2B5EF4-FFF2-40B4-BE49-F238E27FC236}">
                <a16:creationId xmlns:a16="http://schemas.microsoft.com/office/drawing/2014/main" id="{91F3AC42-AFB0-4307-9CEF-41D205A8C179}"/>
              </a:ext>
            </a:extLst>
          </p:cNvPr>
          <p:cNvSpPr/>
          <p:nvPr userDrawn="1"/>
        </p:nvSpPr>
        <p:spPr>
          <a:xfrm>
            <a:off x="7154863" y="-891572"/>
            <a:ext cx="552452" cy="546100"/>
          </a:xfrm>
          <a:prstGeom prst="rect">
            <a:avLst/>
          </a:prstGeom>
          <a:solidFill>
            <a:schemeClr val="accent6"/>
          </a:solidFill>
          <a:ln w="127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grpSp>
        <p:nvGrpSpPr>
          <p:cNvPr id="4" name="Alt Ruler">
            <a:extLst>
              <a:ext uri="{FF2B5EF4-FFF2-40B4-BE49-F238E27FC236}">
                <a16:creationId xmlns:a16="http://schemas.microsoft.com/office/drawing/2014/main" id="{CE24581F-BFDC-4C8B-AB49-428177F2D2F6}"/>
              </a:ext>
            </a:extLst>
          </p:cNvPr>
          <p:cNvGrpSpPr/>
          <p:nvPr userDrawn="1"/>
        </p:nvGrpSpPr>
        <p:grpSpPr>
          <a:xfrm>
            <a:off x="0" y="-609600"/>
            <a:ext cx="12192000" cy="499872"/>
            <a:chOff x="0" y="-609600"/>
            <a:chExt cx="12192000" cy="499872"/>
          </a:xfrm>
        </p:grpSpPr>
        <p:sp>
          <p:nvSpPr>
            <p:cNvPr id="18" name="Master Ruler Cover">
              <a:extLst>
                <a:ext uri="{FF2B5EF4-FFF2-40B4-BE49-F238E27FC236}">
                  <a16:creationId xmlns:a16="http://schemas.microsoft.com/office/drawing/2014/main" id="{0C38CB11-9F82-48FE-86B9-367BBCA6903A}"/>
                </a:ext>
              </a:extLst>
            </p:cNvPr>
            <p:cNvSpPr/>
            <p:nvPr userDrawn="1"/>
          </p:nvSpPr>
          <p:spPr>
            <a:xfrm>
              <a:off x="0" y="-609600"/>
              <a:ext cx="12192000" cy="499872"/>
            </a:xfrm>
            <a:prstGeom prst="rect">
              <a:avLst/>
            </a:prstGeom>
            <a:solidFill>
              <a:srgbClr val="E6E6E6"/>
            </a:solidFill>
            <a:ln w="25400" cap="flat" cmpd="sng" algn="ctr">
              <a:noFill/>
              <a:prstDash val="solid"/>
            </a:ln>
            <a:effectLst/>
          </p:spPr>
          <p:txBody>
            <a:bodyPr rtlCol="0" anchor="ctr"/>
            <a:lstStyle/>
            <a:p>
              <a:pPr marL="0" marR="0" lvl="0" indent="0" algn="ctr" defTabSz="871317" eaLnBrk="1" fontAlgn="auto" latinLnBrk="0" hangingPunct="1">
                <a:lnSpc>
                  <a:spcPct val="100000"/>
                </a:lnSpc>
                <a:spcBef>
                  <a:spcPts val="0"/>
                </a:spcBef>
                <a:spcAft>
                  <a:spcPts val="0"/>
                </a:spcAft>
                <a:buClrTx/>
                <a:buSzTx/>
                <a:buFontTx/>
                <a:buNone/>
                <a:tabLst/>
                <a:defRPr/>
              </a:pPr>
              <a:endParaRPr kumimoji="0" lang="en-US" sz="1715" b="0" i="0" u="none" strike="noStrike" kern="0" cap="none" spc="0" normalizeH="0" baseline="0" noProof="0" dirty="0">
                <a:ln>
                  <a:noFill/>
                </a:ln>
                <a:solidFill>
                  <a:prstClr val="white"/>
                </a:solidFill>
                <a:effectLst/>
                <a:uLnTx/>
                <a:uFillTx/>
                <a:latin typeface="Arial Narrow" panose="020B0606020202030204" pitchFamily="34" charset="0"/>
                <a:ea typeface="+mn-ea"/>
                <a:cs typeface="+mn-cs"/>
              </a:endParaRPr>
            </a:p>
          </p:txBody>
        </p:sp>
        <p:sp>
          <p:nvSpPr>
            <p:cNvPr id="24" name="Ruler BG">
              <a:extLst>
                <a:ext uri="{FF2B5EF4-FFF2-40B4-BE49-F238E27FC236}">
                  <a16:creationId xmlns:a16="http://schemas.microsoft.com/office/drawing/2014/main" id="{D3736A3C-8E8B-4A9D-AF29-BFCF0D4520A2}"/>
                </a:ext>
              </a:extLst>
            </p:cNvPr>
            <p:cNvSpPr/>
            <p:nvPr userDrawn="1"/>
          </p:nvSpPr>
          <p:spPr>
            <a:xfrm>
              <a:off x="0" y="-338328"/>
              <a:ext cx="12192000" cy="228600"/>
            </a:xfrm>
            <a:prstGeom prst="rect">
              <a:avLst/>
            </a:prstGeom>
            <a:solidFill>
              <a:srgbClr val="FFFFFF">
                <a:alpha val="30000"/>
              </a:srgbClr>
            </a:solidFill>
            <a:ln w="25400" cap="flat" cmpd="sng" algn="ctr">
              <a:noFill/>
              <a:prstDash val="solid"/>
            </a:ln>
            <a:effectLst/>
          </p:spPr>
          <p:txBody>
            <a:bodyPr rtlCol="0" anchor="ctr"/>
            <a:lstStyle/>
            <a:p>
              <a:pPr marL="0" marR="0" lvl="0" indent="0" algn="ctr" defTabSz="871317" eaLnBrk="1" fontAlgn="auto" latinLnBrk="0" hangingPunct="1">
                <a:lnSpc>
                  <a:spcPct val="100000"/>
                </a:lnSpc>
                <a:spcBef>
                  <a:spcPts val="0"/>
                </a:spcBef>
                <a:spcAft>
                  <a:spcPts val="0"/>
                </a:spcAft>
                <a:buClrTx/>
                <a:buSzTx/>
                <a:buFontTx/>
                <a:buNone/>
                <a:tabLst/>
                <a:defRPr/>
              </a:pPr>
              <a:endParaRPr kumimoji="0" lang="en-US" sz="1715" b="0" i="0" u="none" strike="noStrike" kern="0" cap="none" spc="0" normalizeH="0" baseline="0" noProof="0" dirty="0">
                <a:ln>
                  <a:noFill/>
                </a:ln>
                <a:solidFill>
                  <a:prstClr val="white"/>
                </a:solidFill>
                <a:effectLst/>
                <a:uLnTx/>
                <a:uFillTx/>
                <a:latin typeface="Arial Narrow" panose="020B0606020202030204" pitchFamily="34" charset="0"/>
                <a:ea typeface="+mn-ea"/>
                <a:cs typeface="+mn-cs"/>
              </a:endParaRPr>
            </a:p>
          </p:txBody>
        </p:sp>
        <p:sp>
          <p:nvSpPr>
            <p:cNvPr id="26" name="Rectangle 25">
              <a:extLst>
                <a:ext uri="{FF2B5EF4-FFF2-40B4-BE49-F238E27FC236}">
                  <a16:creationId xmlns:a16="http://schemas.microsoft.com/office/drawing/2014/main" id="{F7D420D1-A5B1-4AAB-A613-8E45C370D50C}"/>
                </a:ext>
              </a:extLst>
            </p:cNvPr>
            <p:cNvSpPr/>
            <p:nvPr userDrawn="1"/>
          </p:nvSpPr>
          <p:spPr>
            <a:xfrm>
              <a:off x="7707313" y="-240316"/>
              <a:ext cx="4105656" cy="54864"/>
            </a:xfrm>
            <a:prstGeom prst="rect">
              <a:avLst/>
            </a:prstGeom>
            <a:gradFill>
              <a:gsLst>
                <a:gs pos="60000">
                  <a:schemeClr val="tx1">
                    <a:alpha val="10000"/>
                  </a:schemeClr>
                </a:gs>
                <a:gs pos="20000">
                  <a:schemeClr val="tx1">
                    <a:alpha val="20000"/>
                  </a:schemeClr>
                </a:gs>
              </a:gsLst>
              <a:lin ang="0" scaled="1"/>
            </a:gradFill>
            <a:ln w="12700">
              <a:noFill/>
            </a:ln>
          </p:spPr>
          <p:style>
            <a:lnRef idx="2">
              <a:schemeClr val="accent1">
                <a:shade val="50000"/>
              </a:schemeClr>
            </a:lnRef>
            <a:fillRef idx="1">
              <a:schemeClr val="accent1"/>
            </a:fillRef>
            <a:effectRef idx="0">
              <a:schemeClr val="accent1"/>
            </a:effectRef>
            <a:fontRef idx="minor">
              <a:schemeClr val="lt1"/>
            </a:fontRef>
          </p:style>
          <p:txBody>
            <a:bodyPr lIns="91440" tIns="0" rIns="91440" bIns="18288" rtlCol="0" anchor="ctr" anchorCtr="0"/>
            <a:lstStyle/>
            <a:p>
              <a:pPr lvl="0" algn="l">
                <a:spcAft>
                  <a:spcPts val="300"/>
                </a:spcAft>
              </a:pPr>
              <a:r>
                <a:rPr lang="en-US" sz="1050" dirty="0">
                  <a:solidFill>
                    <a:schemeClr val="tx1"/>
                  </a:solidFill>
                  <a:latin typeface="Calibre Medium" panose="020B0603030202060203" pitchFamily="34" charset="0"/>
                </a:rPr>
                <a:t>Narrow chart/graph column = 4.49” / 11.40 cm</a:t>
              </a:r>
            </a:p>
          </p:txBody>
        </p:sp>
        <p:sp>
          <p:nvSpPr>
            <p:cNvPr id="27" name="Rectangle 26">
              <a:extLst>
                <a:ext uri="{FF2B5EF4-FFF2-40B4-BE49-F238E27FC236}">
                  <a16:creationId xmlns:a16="http://schemas.microsoft.com/office/drawing/2014/main" id="{97ECBC1D-0C77-4862-ADE2-5207CD6B1485}"/>
                </a:ext>
              </a:extLst>
            </p:cNvPr>
            <p:cNvSpPr/>
            <p:nvPr userDrawn="1"/>
          </p:nvSpPr>
          <p:spPr>
            <a:xfrm>
              <a:off x="766764" y="-240316"/>
              <a:ext cx="6391655" cy="54864"/>
            </a:xfrm>
            <a:prstGeom prst="rect">
              <a:avLst/>
            </a:prstGeom>
            <a:gradFill flip="none" rotWithShape="1">
              <a:gsLst>
                <a:gs pos="0">
                  <a:srgbClr val="3E7CA6">
                    <a:alpha val="10000"/>
                  </a:srgbClr>
                </a:gs>
                <a:gs pos="50000">
                  <a:srgbClr val="3E7CA6">
                    <a:alpha val="20000"/>
                  </a:srgbClr>
                </a:gs>
              </a:gsLst>
              <a:lin ang="0" scaled="1"/>
              <a:tileRect/>
            </a:gra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91440" tIns="0" rIns="91440" bIns="18288" rtlCol="0" anchor="ctr" anchorCtr="0"/>
            <a:lstStyle/>
            <a:p>
              <a:pPr lvl="0" algn="l">
                <a:spcAft>
                  <a:spcPts val="300"/>
                </a:spcAft>
              </a:pPr>
              <a:r>
                <a:rPr lang="en-US" sz="1050" dirty="0">
                  <a:solidFill>
                    <a:srgbClr val="3E7CA6"/>
                  </a:solidFill>
                  <a:latin typeface="Calibre Medium" panose="020B0603030202060203" pitchFamily="34" charset="0"/>
                </a:rPr>
                <a:t>Wide text column = 6.99” / 17.75 cm</a:t>
              </a:r>
            </a:p>
          </p:txBody>
        </p:sp>
      </p:grpSp>
      <p:sp>
        <p:nvSpPr>
          <p:cNvPr id="3" name="Figure Placeholder 1">
            <a:extLst>
              <a:ext uri="{FF2B5EF4-FFF2-40B4-BE49-F238E27FC236}">
                <a16:creationId xmlns:a16="http://schemas.microsoft.com/office/drawing/2014/main" id="{6E5E7A9B-525A-4D6E-BEF8-9A6201B86BA2}"/>
              </a:ext>
            </a:extLst>
          </p:cNvPr>
          <p:cNvSpPr>
            <a:spLocks noGrp="1"/>
          </p:cNvSpPr>
          <p:nvPr>
            <p:ph type="body" sz="quarter" idx="10" hasCustomPrompt="1"/>
          </p:nvPr>
        </p:nvSpPr>
        <p:spPr>
          <a:xfrm>
            <a:off x="7707313" y="850392"/>
            <a:ext cx="4102481" cy="210312"/>
          </a:xfrm>
        </p:spPr>
        <p:txBody>
          <a:bodyPr anchor="t" anchorCtr="0"/>
          <a:lstStyle>
            <a:lvl1pPr>
              <a:defRPr sz="900">
                <a:latin typeface="+mn-lt"/>
              </a:defRPr>
            </a:lvl1pPr>
          </a:lstStyle>
          <a:p>
            <a:pPr marL="0" marR="0" lvl="0" indent="0" defTabSz="914400" eaLnBrk="1" fontAlgn="auto" latinLnBrk="0" hangingPunct="1">
              <a:lnSpc>
                <a:spcPct val="100000"/>
              </a:lnSpc>
              <a:spcBef>
                <a:spcPts val="1200"/>
              </a:spcBef>
              <a:spcAft>
                <a:spcPts val="600"/>
              </a:spcAft>
              <a:buClrTx/>
              <a:buSzTx/>
              <a:buFontTx/>
              <a:buNone/>
              <a:tabLst/>
              <a:defRPr/>
            </a:pPr>
            <a:r>
              <a:rPr lang="en-US" dirty="0"/>
              <a:t>FIGURE #: Figure Name</a:t>
            </a:r>
          </a:p>
        </p:txBody>
      </p:sp>
      <p:sp>
        <p:nvSpPr>
          <p:cNvPr id="5" name="Content Placeholder 1">
            <a:extLst>
              <a:ext uri="{FF2B5EF4-FFF2-40B4-BE49-F238E27FC236}">
                <a16:creationId xmlns:a16="http://schemas.microsoft.com/office/drawing/2014/main" id="{7DD0BC77-CF54-4073-84F0-BF3B85337214}"/>
              </a:ext>
            </a:extLst>
          </p:cNvPr>
          <p:cNvSpPr>
            <a:spLocks noGrp="1"/>
          </p:cNvSpPr>
          <p:nvPr>
            <p:ph sz="quarter" idx="11"/>
          </p:nvPr>
        </p:nvSpPr>
        <p:spPr>
          <a:xfrm>
            <a:off x="766763" y="850392"/>
            <a:ext cx="6391656" cy="54313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ource Placeholder 1">
            <a:extLst>
              <a:ext uri="{FF2B5EF4-FFF2-40B4-BE49-F238E27FC236}">
                <a16:creationId xmlns:a16="http://schemas.microsoft.com/office/drawing/2014/main" id="{5DB30040-1319-4A14-A732-94218BAA5329}"/>
              </a:ext>
            </a:extLst>
          </p:cNvPr>
          <p:cNvSpPr>
            <a:spLocks noGrp="1"/>
          </p:cNvSpPr>
          <p:nvPr>
            <p:ph type="body" sz="quarter" idx="13" hasCustomPrompt="1"/>
          </p:nvPr>
        </p:nvSpPr>
        <p:spPr>
          <a:xfrm>
            <a:off x="7707313" y="6176170"/>
            <a:ext cx="4102481" cy="211135"/>
          </a:xfrm>
          <a:noFill/>
        </p:spPr>
        <p:txBody>
          <a:bodyPr anchor="b" anchorCtr="0"/>
          <a:lstStyle>
            <a:lvl1pPr>
              <a:defRPr sz="800">
                <a:latin typeface="Calibre Light" panose="020B0303030202060203" pitchFamily="34" charset="0"/>
              </a:defRPr>
            </a:lvl1pPr>
          </a:lstStyle>
          <a:p>
            <a:pPr lvl="0"/>
            <a:r>
              <a:rPr lang="en-US" dirty="0"/>
              <a:t>Source</a:t>
            </a:r>
          </a:p>
        </p:txBody>
      </p:sp>
      <p:sp>
        <p:nvSpPr>
          <p:cNvPr id="10" name="Chart Placeholder 1">
            <a:extLst>
              <a:ext uri="{FF2B5EF4-FFF2-40B4-BE49-F238E27FC236}">
                <a16:creationId xmlns:a16="http://schemas.microsoft.com/office/drawing/2014/main" id="{750F594C-4786-4882-9E95-2717CE4C1591}"/>
              </a:ext>
            </a:extLst>
          </p:cNvPr>
          <p:cNvSpPr>
            <a:spLocks noGrp="1"/>
          </p:cNvSpPr>
          <p:nvPr>
            <p:ph type="chart" sz="quarter" idx="12" hasCustomPrompt="1"/>
          </p:nvPr>
        </p:nvSpPr>
        <p:spPr>
          <a:xfrm>
            <a:off x="7707313" y="1060704"/>
            <a:ext cx="4102481" cy="5017834"/>
          </a:xfrm>
          <a:noFill/>
        </p:spPr>
        <p:txBody>
          <a:bodyPr rIns="0" anchor="ctr" anchorCtr="0"/>
          <a:lstStyle>
            <a:lvl1pPr algn="ctr">
              <a:defRPr sz="2400"/>
            </a:lvl1pPr>
          </a:lstStyle>
          <a:p>
            <a:r>
              <a:rPr lang="en-US" dirty="0"/>
              <a:t>Click here to add chart</a:t>
            </a:r>
          </a:p>
        </p:txBody>
      </p:sp>
    </p:spTree>
    <p:extLst>
      <p:ext uri="{BB962C8B-B14F-4D97-AF65-F5344CB8AC3E}">
        <p14:creationId xmlns:p14="http://schemas.microsoft.com/office/powerpoint/2010/main" val="688001271"/>
      </p:ext>
    </p:extLst>
  </p:cSld>
  <p:clrMapOvr>
    <a:masterClrMapping/>
  </p:clrMapOvr>
  <p:extLst>
    <p:ext uri="{DCECCB84-F9BA-43D5-87BE-67443E8EF086}">
      <p15:sldGuideLst xmlns:p15="http://schemas.microsoft.com/office/powerpoint/2012/main">
        <p15:guide id="1" pos="4507" userDrawn="1">
          <p15:clr>
            <a:srgbClr val="FBAE40"/>
          </p15:clr>
        </p15:guide>
        <p15:guide id="2" pos="4855"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amp;LR - Body, 1 Col, 2 Charts">
    <p:spTree>
      <p:nvGrpSpPr>
        <p:cNvPr id="1" name=""/>
        <p:cNvGrpSpPr/>
        <p:nvPr/>
      </p:nvGrpSpPr>
      <p:grpSpPr>
        <a:xfrm>
          <a:off x="0" y="0"/>
          <a:ext cx="0" cy="0"/>
          <a:chOff x="0" y="0"/>
          <a:chExt cx="0" cy="0"/>
        </a:xfrm>
      </p:grpSpPr>
      <p:sp>
        <p:nvSpPr>
          <p:cNvPr id="4" name="Content Placeholder 1">
            <a:extLst>
              <a:ext uri="{FF2B5EF4-FFF2-40B4-BE49-F238E27FC236}">
                <a16:creationId xmlns:a16="http://schemas.microsoft.com/office/drawing/2014/main" id="{F2314808-C353-4800-82D5-1A2375B79499}"/>
              </a:ext>
            </a:extLst>
          </p:cNvPr>
          <p:cNvSpPr>
            <a:spLocks noGrp="1"/>
          </p:cNvSpPr>
          <p:nvPr>
            <p:ph sz="quarter" idx="10"/>
          </p:nvPr>
        </p:nvSpPr>
        <p:spPr>
          <a:xfrm>
            <a:off x="766763" y="850392"/>
            <a:ext cx="5029200" cy="54313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igure Placeholder 1">
            <a:extLst>
              <a:ext uri="{FF2B5EF4-FFF2-40B4-BE49-F238E27FC236}">
                <a16:creationId xmlns:a16="http://schemas.microsoft.com/office/drawing/2014/main" id="{5524DE41-AD63-4387-9B85-4286CF0F0D25}"/>
              </a:ext>
            </a:extLst>
          </p:cNvPr>
          <p:cNvSpPr>
            <a:spLocks noGrp="1"/>
          </p:cNvSpPr>
          <p:nvPr>
            <p:ph type="body" sz="quarter" idx="11" hasCustomPrompt="1"/>
          </p:nvPr>
        </p:nvSpPr>
        <p:spPr>
          <a:xfrm>
            <a:off x="6348857" y="850392"/>
            <a:ext cx="5458968" cy="210312"/>
          </a:xfrm>
        </p:spPr>
        <p:txBody>
          <a:bodyPr anchor="t" anchorCtr="0"/>
          <a:lstStyle>
            <a:lvl1pPr>
              <a:defRPr sz="900">
                <a:latin typeface="+mn-lt"/>
              </a:defRPr>
            </a:lvl1pPr>
          </a:lstStyle>
          <a:p>
            <a:pPr marL="0" marR="0" lvl="0" indent="0" defTabSz="914400" eaLnBrk="1" fontAlgn="auto" latinLnBrk="0" hangingPunct="1">
              <a:lnSpc>
                <a:spcPct val="100000"/>
              </a:lnSpc>
              <a:spcBef>
                <a:spcPts val="1200"/>
              </a:spcBef>
              <a:spcAft>
                <a:spcPts val="600"/>
              </a:spcAft>
              <a:buClrTx/>
              <a:buSzTx/>
              <a:buFontTx/>
              <a:buNone/>
              <a:tabLst/>
              <a:defRPr/>
            </a:pPr>
            <a:r>
              <a:rPr lang="en-US" dirty="0"/>
              <a:t>FIGURE #: Figure Name</a:t>
            </a:r>
          </a:p>
        </p:txBody>
      </p:sp>
      <p:sp>
        <p:nvSpPr>
          <p:cNvPr id="8" name="Chart Placeholder 1">
            <a:extLst>
              <a:ext uri="{FF2B5EF4-FFF2-40B4-BE49-F238E27FC236}">
                <a16:creationId xmlns:a16="http://schemas.microsoft.com/office/drawing/2014/main" id="{A7C05B7B-A844-462C-BC98-BA275B3C6704}"/>
              </a:ext>
            </a:extLst>
          </p:cNvPr>
          <p:cNvSpPr>
            <a:spLocks noGrp="1"/>
          </p:cNvSpPr>
          <p:nvPr>
            <p:ph type="chart" sz="quarter" idx="12" hasCustomPrompt="1"/>
          </p:nvPr>
        </p:nvSpPr>
        <p:spPr>
          <a:xfrm>
            <a:off x="6348857" y="1060703"/>
            <a:ext cx="5458968" cy="2231136"/>
          </a:xfrm>
        </p:spPr>
        <p:txBody>
          <a:bodyPr anchor="ctr" anchorCtr="0"/>
          <a:lstStyle>
            <a:lvl1pPr marL="0" marR="0" indent="0" algn="ctr" defTabSz="914400" eaLnBrk="1" fontAlgn="auto" latinLnBrk="0" hangingPunct="1">
              <a:lnSpc>
                <a:spcPct val="100000"/>
              </a:lnSpc>
              <a:spcBef>
                <a:spcPts val="1800"/>
              </a:spcBef>
              <a:spcAft>
                <a:spcPts val="0"/>
              </a:spcAft>
              <a:buClrTx/>
              <a:buSzTx/>
              <a:buFontTx/>
              <a:buNone/>
              <a:tabLst/>
              <a:defRPr/>
            </a:lvl1pPr>
          </a:lstStyle>
          <a:p>
            <a:pPr marL="0" marR="0" lvl="0" indent="0" defTabSz="914400" eaLnBrk="1" fontAlgn="auto" latinLnBrk="0" hangingPunct="1">
              <a:lnSpc>
                <a:spcPct val="100000"/>
              </a:lnSpc>
              <a:spcBef>
                <a:spcPts val="1800"/>
              </a:spcBef>
              <a:spcAft>
                <a:spcPts val="0"/>
              </a:spcAft>
              <a:buClrTx/>
              <a:buSzTx/>
              <a:buFontTx/>
              <a:buNone/>
              <a:tabLst/>
              <a:defRPr/>
            </a:pPr>
            <a:r>
              <a:rPr lang="en-US" dirty="0"/>
              <a:t>Click here to add chart</a:t>
            </a:r>
          </a:p>
          <a:p>
            <a:endParaRPr lang="en-US" dirty="0"/>
          </a:p>
        </p:txBody>
      </p:sp>
      <p:sp>
        <p:nvSpPr>
          <p:cNvPr id="10" name="Source Placeholder 1">
            <a:extLst>
              <a:ext uri="{FF2B5EF4-FFF2-40B4-BE49-F238E27FC236}">
                <a16:creationId xmlns:a16="http://schemas.microsoft.com/office/drawing/2014/main" id="{D63015F6-F9E6-4E51-A09B-349CE60ACF55}"/>
              </a:ext>
            </a:extLst>
          </p:cNvPr>
          <p:cNvSpPr>
            <a:spLocks noGrp="1"/>
          </p:cNvSpPr>
          <p:nvPr>
            <p:ph type="body" sz="quarter" idx="13" hasCustomPrompt="1"/>
          </p:nvPr>
        </p:nvSpPr>
        <p:spPr>
          <a:xfrm>
            <a:off x="6348857" y="3314700"/>
            <a:ext cx="5458968" cy="228600"/>
          </a:xfrm>
        </p:spPr>
        <p:txBody>
          <a:bodyPr anchor="b" anchorCtr="0"/>
          <a:lstStyle>
            <a:lvl1pPr>
              <a:defRPr sz="800">
                <a:latin typeface="Calibre Light" panose="020B0303030202060203" pitchFamily="34" charset="0"/>
              </a:defRPr>
            </a:lvl1pPr>
          </a:lstStyle>
          <a:p>
            <a:pPr lvl="0"/>
            <a:r>
              <a:rPr lang="en-US" dirty="0"/>
              <a:t>Source</a:t>
            </a:r>
          </a:p>
        </p:txBody>
      </p:sp>
      <p:sp>
        <p:nvSpPr>
          <p:cNvPr id="5" name="Figure Placeholder 2">
            <a:extLst>
              <a:ext uri="{FF2B5EF4-FFF2-40B4-BE49-F238E27FC236}">
                <a16:creationId xmlns:a16="http://schemas.microsoft.com/office/drawing/2014/main" id="{599A623B-9970-4504-B215-C52CAA845589}"/>
              </a:ext>
            </a:extLst>
          </p:cNvPr>
          <p:cNvSpPr>
            <a:spLocks noGrp="1"/>
          </p:cNvSpPr>
          <p:nvPr>
            <p:ph type="body" sz="quarter" idx="14" hasCustomPrompt="1"/>
          </p:nvPr>
        </p:nvSpPr>
        <p:spPr>
          <a:xfrm>
            <a:off x="6348857" y="3723355"/>
            <a:ext cx="5458968" cy="210312"/>
          </a:xfrm>
        </p:spPr>
        <p:txBody>
          <a:bodyPr anchor="t" anchorCtr="0"/>
          <a:lstStyle>
            <a:lvl1pPr>
              <a:defRPr sz="900">
                <a:latin typeface="+mn-lt"/>
              </a:defRPr>
            </a:lvl1pPr>
          </a:lstStyle>
          <a:p>
            <a:pPr marL="0" marR="0" lvl="0" indent="0" defTabSz="914400" eaLnBrk="1" fontAlgn="auto" latinLnBrk="0" hangingPunct="1">
              <a:lnSpc>
                <a:spcPct val="100000"/>
              </a:lnSpc>
              <a:spcBef>
                <a:spcPts val="1200"/>
              </a:spcBef>
              <a:spcAft>
                <a:spcPts val="600"/>
              </a:spcAft>
              <a:buClrTx/>
              <a:buSzTx/>
              <a:buFontTx/>
              <a:buNone/>
              <a:tabLst/>
              <a:defRPr/>
            </a:pPr>
            <a:r>
              <a:rPr lang="en-US" dirty="0"/>
              <a:t>FIGURE #: Figure Name</a:t>
            </a:r>
          </a:p>
        </p:txBody>
      </p:sp>
      <p:sp>
        <p:nvSpPr>
          <p:cNvPr id="9" name="Chart Placeholder 2">
            <a:extLst>
              <a:ext uri="{FF2B5EF4-FFF2-40B4-BE49-F238E27FC236}">
                <a16:creationId xmlns:a16="http://schemas.microsoft.com/office/drawing/2014/main" id="{698AECD4-FF97-491D-B7A4-A688AB0EDB38}"/>
              </a:ext>
            </a:extLst>
          </p:cNvPr>
          <p:cNvSpPr>
            <a:spLocks noGrp="1"/>
          </p:cNvSpPr>
          <p:nvPr>
            <p:ph type="chart" sz="quarter" idx="15" hasCustomPrompt="1"/>
          </p:nvPr>
        </p:nvSpPr>
        <p:spPr>
          <a:xfrm>
            <a:off x="6348857" y="3933667"/>
            <a:ext cx="5458968" cy="2231136"/>
          </a:xfrm>
        </p:spPr>
        <p:txBody>
          <a:bodyPr anchor="ctr" anchorCtr="0"/>
          <a:lstStyle>
            <a:lvl1pPr marL="0" marR="0" indent="0" algn="ctr" defTabSz="914400" eaLnBrk="1" fontAlgn="auto" latinLnBrk="0" hangingPunct="1">
              <a:lnSpc>
                <a:spcPct val="100000"/>
              </a:lnSpc>
              <a:spcBef>
                <a:spcPts val="1800"/>
              </a:spcBef>
              <a:spcAft>
                <a:spcPts val="0"/>
              </a:spcAft>
              <a:buClrTx/>
              <a:buSzTx/>
              <a:buFontTx/>
              <a:buNone/>
              <a:tabLst/>
              <a:defRPr/>
            </a:lvl1pPr>
          </a:lstStyle>
          <a:p>
            <a:pPr marL="0" marR="0" lvl="0" indent="0" defTabSz="914400" eaLnBrk="1" fontAlgn="auto" latinLnBrk="0" hangingPunct="1">
              <a:lnSpc>
                <a:spcPct val="100000"/>
              </a:lnSpc>
              <a:spcBef>
                <a:spcPts val="1800"/>
              </a:spcBef>
              <a:spcAft>
                <a:spcPts val="0"/>
              </a:spcAft>
              <a:buClrTx/>
              <a:buSzTx/>
              <a:buFontTx/>
              <a:buNone/>
              <a:tabLst/>
              <a:defRPr/>
            </a:pPr>
            <a:r>
              <a:rPr lang="en-US" dirty="0"/>
              <a:t>Click here to add chart</a:t>
            </a:r>
          </a:p>
        </p:txBody>
      </p:sp>
      <p:sp>
        <p:nvSpPr>
          <p:cNvPr id="12" name="Source Placeholder 2">
            <a:extLst>
              <a:ext uri="{FF2B5EF4-FFF2-40B4-BE49-F238E27FC236}">
                <a16:creationId xmlns:a16="http://schemas.microsoft.com/office/drawing/2014/main" id="{B542CCEE-043A-4432-8DA5-8EA228765BAE}"/>
              </a:ext>
            </a:extLst>
          </p:cNvPr>
          <p:cNvSpPr>
            <a:spLocks noGrp="1"/>
          </p:cNvSpPr>
          <p:nvPr>
            <p:ph type="body" sz="quarter" idx="16" hasCustomPrompt="1"/>
          </p:nvPr>
        </p:nvSpPr>
        <p:spPr>
          <a:xfrm>
            <a:off x="6348857" y="6167438"/>
            <a:ext cx="5458968" cy="228600"/>
          </a:xfrm>
        </p:spPr>
        <p:txBody>
          <a:bodyPr anchor="b" anchorCtr="0"/>
          <a:lstStyle>
            <a:lvl1pPr>
              <a:defRPr sz="800">
                <a:latin typeface="Calibre Light" panose="020B0303030202060203" pitchFamily="34" charset="0"/>
              </a:defRPr>
            </a:lvl1pPr>
          </a:lstStyle>
          <a:p>
            <a:pPr lvl="0"/>
            <a:r>
              <a:rPr lang="en-US" dirty="0"/>
              <a:t>Source</a:t>
            </a:r>
          </a:p>
        </p:txBody>
      </p:sp>
    </p:spTree>
    <p:extLst>
      <p:ext uri="{BB962C8B-B14F-4D97-AF65-F5344CB8AC3E}">
        <p14:creationId xmlns:p14="http://schemas.microsoft.com/office/powerpoint/2010/main" val="10554510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amp;LR - Body, 2 Col">
    <p:spTree>
      <p:nvGrpSpPr>
        <p:cNvPr id="1" name=""/>
        <p:cNvGrpSpPr/>
        <p:nvPr/>
      </p:nvGrpSpPr>
      <p:grpSpPr>
        <a:xfrm>
          <a:off x="0" y="0"/>
          <a:ext cx="0" cy="0"/>
          <a:chOff x="0" y="0"/>
          <a:chExt cx="0" cy="0"/>
        </a:xfrm>
      </p:grpSpPr>
      <p:sp>
        <p:nvSpPr>
          <p:cNvPr id="5" name="Content Placeholder 1">
            <a:extLst>
              <a:ext uri="{FF2B5EF4-FFF2-40B4-BE49-F238E27FC236}">
                <a16:creationId xmlns:a16="http://schemas.microsoft.com/office/drawing/2014/main" id="{7DD0BC77-CF54-4073-84F0-BF3B85337214}"/>
              </a:ext>
            </a:extLst>
          </p:cNvPr>
          <p:cNvSpPr>
            <a:spLocks noGrp="1"/>
          </p:cNvSpPr>
          <p:nvPr>
            <p:ph sz="quarter" idx="11"/>
          </p:nvPr>
        </p:nvSpPr>
        <p:spPr>
          <a:xfrm>
            <a:off x="766761" y="850392"/>
            <a:ext cx="5027614" cy="54313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D299EE05-F9C5-4A94-AE7B-2F1F49292775}"/>
              </a:ext>
            </a:extLst>
          </p:cNvPr>
          <p:cNvSpPr>
            <a:spLocks noGrp="1"/>
          </p:cNvSpPr>
          <p:nvPr>
            <p:ph sz="quarter" idx="12"/>
          </p:nvPr>
        </p:nvSpPr>
        <p:spPr>
          <a:xfrm>
            <a:off x="6351270" y="850392"/>
            <a:ext cx="5458968" cy="54313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1832544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F&amp;LR - Body,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27139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amp;LR - Back, Map Portrait">
    <p:spTree>
      <p:nvGrpSpPr>
        <p:cNvPr id="1" name=""/>
        <p:cNvGrpSpPr/>
        <p:nvPr/>
      </p:nvGrpSpPr>
      <p:grpSpPr>
        <a:xfrm>
          <a:off x="0" y="0"/>
          <a:ext cx="0" cy="0"/>
          <a:chOff x="0" y="0"/>
          <a:chExt cx="0" cy="0"/>
        </a:xfrm>
      </p:grpSpPr>
      <p:sp>
        <p:nvSpPr>
          <p:cNvPr id="12" name="Contact">
            <a:extLst>
              <a:ext uri="{FF2B5EF4-FFF2-40B4-BE49-F238E27FC236}">
                <a16:creationId xmlns:a16="http://schemas.microsoft.com/office/drawing/2014/main" id="{2BFDECD6-25C8-46CF-A163-5FB67327F86E}"/>
              </a:ext>
            </a:extLst>
          </p:cNvPr>
          <p:cNvSpPr txBox="1"/>
          <p:nvPr userDrawn="1"/>
        </p:nvSpPr>
        <p:spPr>
          <a:xfrm>
            <a:off x="768096" y="859536"/>
            <a:ext cx="4526280" cy="128058"/>
          </a:xfrm>
          <a:prstGeom prst="rect">
            <a:avLst/>
          </a:prstGeom>
          <a:noFill/>
        </p:spPr>
        <p:txBody>
          <a:bodyPr wrap="square" lIns="0" tIns="0" rIns="0" bIns="0">
            <a:noAutofit/>
          </a:bodyPr>
          <a:lstStyle/>
          <a:p>
            <a:r>
              <a:rPr lang="en-US" sz="1100" dirty="0">
                <a:solidFill>
                  <a:schemeClr val="accent6"/>
                </a:solidFill>
                <a:effectLst/>
                <a:latin typeface="Calibre Medium" panose="020B0603030202060203" pitchFamily="34" charset="0"/>
              </a:rPr>
              <a:t>Market Area Overview</a:t>
            </a:r>
          </a:p>
        </p:txBody>
      </p:sp>
      <p:sp>
        <p:nvSpPr>
          <p:cNvPr id="5" name="Picture Placeholder 1">
            <a:extLst>
              <a:ext uri="{FF2B5EF4-FFF2-40B4-BE49-F238E27FC236}">
                <a16:creationId xmlns:a16="http://schemas.microsoft.com/office/drawing/2014/main" id="{DAB4C040-2151-4C92-BDA1-D3D439FEC791}"/>
              </a:ext>
            </a:extLst>
          </p:cNvPr>
          <p:cNvSpPr>
            <a:spLocks noGrp="1"/>
          </p:cNvSpPr>
          <p:nvPr>
            <p:ph type="pic" sz="quarter" idx="16" hasCustomPrompt="1"/>
          </p:nvPr>
        </p:nvSpPr>
        <p:spPr>
          <a:xfrm>
            <a:off x="768096" y="1123948"/>
            <a:ext cx="5458306" cy="4313240"/>
          </a:xfrm>
          <a:solidFill>
            <a:schemeClr val="accent3"/>
          </a:solidFill>
        </p:spPr>
        <p:txBody>
          <a:bodyPr anchor="ctr" anchorCtr="0"/>
          <a:lstStyle>
            <a:lvl1pPr algn="ctr">
              <a:defRPr/>
            </a:lvl1pPr>
          </a:lstStyle>
          <a:p>
            <a:r>
              <a:rPr lang="en-US" dirty="0"/>
              <a:t>Click to add picture</a:t>
            </a:r>
          </a:p>
        </p:txBody>
      </p:sp>
      <p:sp>
        <p:nvSpPr>
          <p:cNvPr id="14" name="Content Placeholder 2">
            <a:extLst>
              <a:ext uri="{FF2B5EF4-FFF2-40B4-BE49-F238E27FC236}">
                <a16:creationId xmlns:a16="http://schemas.microsoft.com/office/drawing/2014/main" id="{A2F70029-A94E-4EFA-95C4-60BBD34237DD}"/>
              </a:ext>
            </a:extLst>
          </p:cNvPr>
          <p:cNvSpPr>
            <a:spLocks noGrp="1"/>
          </p:cNvSpPr>
          <p:nvPr>
            <p:ph sz="quarter" idx="17"/>
          </p:nvPr>
        </p:nvSpPr>
        <p:spPr>
          <a:xfrm>
            <a:off x="6349517" y="1123947"/>
            <a:ext cx="5458307" cy="2231319"/>
          </a:xfrm>
          <a:solidFill>
            <a:srgbClr val="F6F6F6"/>
          </a:solidFill>
        </p:spPr>
        <p:txBody>
          <a:bodyPr lIns="91440" tIns="54864" rIns="73152" bIns="54864"/>
          <a:lstStyle>
            <a:lvl1pPr>
              <a:spcBef>
                <a:spcPts val="1200"/>
              </a:spcBef>
              <a:defRPr sz="1100">
                <a:solidFill>
                  <a:schemeClr val="accent6"/>
                </a:solidFill>
                <a:latin typeface="Calibre Medium" panose="020B0603030202060203" pitchFamily="34" charset="0"/>
              </a:defRPr>
            </a:lvl1pPr>
            <a:lvl2pPr>
              <a:spcBef>
                <a:spcPts val="600"/>
              </a:spcBef>
              <a:spcAft>
                <a:spcPts val="0"/>
              </a:spcAft>
              <a:defRPr sz="950"/>
            </a:lvl2pPr>
            <a:lvl3pPr marL="115888" indent="-115888">
              <a:spcBef>
                <a:spcPts val="300"/>
              </a:spcBef>
              <a:buFont typeface="Calibre Light" panose="020B0303030202060203" pitchFamily="34" charset="0"/>
              <a:buChar char="–"/>
              <a:defRPr sz="950">
                <a:solidFill>
                  <a:schemeClr val="tx1"/>
                </a:solidFill>
                <a:latin typeface="Calibre Light" panose="020B0303030202060203" pitchFamily="34" charset="0"/>
              </a:defRPr>
            </a:lvl3pPr>
          </a:lstStyle>
          <a:p>
            <a:pPr lvl="0"/>
            <a:r>
              <a:rPr lang="en-US"/>
              <a:t>Click to edit Master text styles</a:t>
            </a:r>
          </a:p>
          <a:p>
            <a:pPr lvl="1"/>
            <a:r>
              <a:rPr lang="en-US"/>
              <a:t>Second level</a:t>
            </a:r>
          </a:p>
          <a:p>
            <a:pPr lvl="2"/>
            <a:r>
              <a:rPr lang="en-US"/>
              <a:t>Third level</a:t>
            </a:r>
          </a:p>
        </p:txBody>
      </p:sp>
      <p:cxnSp>
        <p:nvCxnSpPr>
          <p:cNvPr id="23" name="Contacts Light Grey Line">
            <a:extLst>
              <a:ext uri="{FF2B5EF4-FFF2-40B4-BE49-F238E27FC236}">
                <a16:creationId xmlns:a16="http://schemas.microsoft.com/office/drawing/2014/main" id="{D3566777-E4A9-0A46-A488-CC1070870A92}"/>
              </a:ext>
            </a:extLst>
          </p:cNvPr>
          <p:cNvCxnSpPr>
            <a:cxnSpLocks/>
          </p:cNvCxnSpPr>
          <p:nvPr userDrawn="1"/>
        </p:nvCxnSpPr>
        <p:spPr>
          <a:xfrm>
            <a:off x="766763" y="7239000"/>
            <a:ext cx="11041062" cy="0"/>
          </a:xfrm>
          <a:prstGeom prst="line">
            <a:avLst/>
          </a:prstGeom>
          <a:ln w="6350">
            <a:solidFill>
              <a:schemeClr val="accent3"/>
            </a:solidFill>
          </a:ln>
        </p:spPr>
        <p:style>
          <a:lnRef idx="1">
            <a:schemeClr val="accent1"/>
          </a:lnRef>
          <a:fillRef idx="0">
            <a:schemeClr val="accent1"/>
          </a:fillRef>
          <a:effectRef idx="0">
            <a:schemeClr val="accent1"/>
          </a:effectRef>
          <a:fontRef idx="minor">
            <a:schemeClr val="tx1"/>
          </a:fontRef>
        </p:style>
      </p:cxnSp>
      <p:sp>
        <p:nvSpPr>
          <p:cNvPr id="22" name="Footer Cover">
            <a:extLst>
              <a:ext uri="{FF2B5EF4-FFF2-40B4-BE49-F238E27FC236}">
                <a16:creationId xmlns:a16="http://schemas.microsoft.com/office/drawing/2014/main" id="{7BCC04B1-54A5-674D-B4AF-06032E5B50A2}"/>
              </a:ext>
            </a:extLst>
          </p:cNvPr>
          <p:cNvSpPr/>
          <p:nvPr userDrawn="1"/>
        </p:nvSpPr>
        <p:spPr>
          <a:xfrm>
            <a:off x="0" y="6281738"/>
            <a:ext cx="12192000" cy="57625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24" name="Contact">
            <a:extLst>
              <a:ext uri="{FF2B5EF4-FFF2-40B4-BE49-F238E27FC236}">
                <a16:creationId xmlns:a16="http://schemas.microsoft.com/office/drawing/2014/main" id="{7CA1D86A-9319-6A4D-B243-295275A29AD4}"/>
              </a:ext>
            </a:extLst>
          </p:cNvPr>
          <p:cNvSpPr txBox="1"/>
          <p:nvPr userDrawn="1"/>
        </p:nvSpPr>
        <p:spPr>
          <a:xfrm>
            <a:off x="6350077" y="3505200"/>
            <a:ext cx="2666923" cy="146683"/>
          </a:xfrm>
          <a:prstGeom prst="rect">
            <a:avLst/>
          </a:prstGeom>
          <a:noFill/>
        </p:spPr>
        <p:txBody>
          <a:bodyPr wrap="square" lIns="0" tIns="0" rIns="0" bIns="0">
            <a:noAutofit/>
          </a:bodyPr>
          <a:lstStyle/>
          <a:p>
            <a:r>
              <a:rPr lang="en-US" sz="1100" dirty="0">
                <a:solidFill>
                  <a:schemeClr val="accent6"/>
                </a:solidFill>
                <a:effectLst/>
                <a:latin typeface="Calibre Medium" panose="020B0603030202060203" pitchFamily="34" charset="0"/>
              </a:rPr>
              <a:t>Contacts</a:t>
            </a:r>
          </a:p>
        </p:txBody>
      </p:sp>
      <p:sp>
        <p:nvSpPr>
          <p:cNvPr id="25" name="CBRE Vector Logo">
            <a:extLst>
              <a:ext uri="{FF2B5EF4-FFF2-40B4-BE49-F238E27FC236}">
                <a16:creationId xmlns:a16="http://schemas.microsoft.com/office/drawing/2014/main" id="{5440DB35-F2FA-434B-8F4B-3CCF9DD9AFD1}"/>
              </a:ext>
            </a:extLst>
          </p:cNvPr>
          <p:cNvSpPr>
            <a:spLocks noChangeAspect="1"/>
          </p:cNvSpPr>
          <p:nvPr userDrawn="1"/>
        </p:nvSpPr>
        <p:spPr>
          <a:xfrm>
            <a:off x="10893425" y="6370474"/>
            <a:ext cx="914400" cy="227176"/>
          </a:xfrm>
          <a:custGeom>
            <a:avLst/>
            <a:gdLst>
              <a:gd name="connsiteX0" fmla="*/ 306851 w 924217"/>
              <a:gd name="connsiteY0" fmla="*/ 137455 h 229615"/>
              <a:gd name="connsiteX1" fmla="*/ 306851 w 924217"/>
              <a:gd name="connsiteY1" fmla="*/ 175680 h 229615"/>
              <a:gd name="connsiteX2" fmla="*/ 383040 w 924217"/>
              <a:gd name="connsiteY2" fmla="*/ 175680 h 229615"/>
              <a:gd name="connsiteX3" fmla="*/ 402153 w 924217"/>
              <a:gd name="connsiteY3" fmla="*/ 156305 h 229615"/>
              <a:gd name="connsiteX4" fmla="*/ 385134 w 924217"/>
              <a:gd name="connsiteY4" fmla="*/ 137455 h 229615"/>
              <a:gd name="connsiteX5" fmla="*/ 384873 w 924217"/>
              <a:gd name="connsiteY5" fmla="*/ 137455 h 229615"/>
              <a:gd name="connsiteX6" fmla="*/ 384611 w 924217"/>
              <a:gd name="connsiteY6" fmla="*/ 137455 h 229615"/>
              <a:gd name="connsiteX7" fmla="*/ 539868 w 924217"/>
              <a:gd name="connsiteY7" fmla="*/ 50530 h 229615"/>
              <a:gd name="connsiteX8" fmla="*/ 539868 w 924217"/>
              <a:gd name="connsiteY8" fmla="*/ 87185 h 229615"/>
              <a:gd name="connsiteX9" fmla="*/ 618414 w 924217"/>
              <a:gd name="connsiteY9" fmla="*/ 87185 h 229615"/>
              <a:gd name="connsiteX10" fmla="*/ 636479 w 924217"/>
              <a:gd name="connsiteY10" fmla="*/ 71476 h 229615"/>
              <a:gd name="connsiteX11" fmla="*/ 636218 w 924217"/>
              <a:gd name="connsiteY11" fmla="*/ 71476 h 229615"/>
              <a:gd name="connsiteX12" fmla="*/ 636218 w 924217"/>
              <a:gd name="connsiteY12" fmla="*/ 66501 h 229615"/>
              <a:gd name="connsiteX13" fmla="*/ 618414 w 924217"/>
              <a:gd name="connsiteY13" fmla="*/ 50530 h 229615"/>
              <a:gd name="connsiteX14" fmla="*/ 306589 w 924217"/>
              <a:gd name="connsiteY14" fmla="*/ 49745 h 229615"/>
              <a:gd name="connsiteX15" fmla="*/ 306851 w 924217"/>
              <a:gd name="connsiteY15" fmla="*/ 87447 h 229615"/>
              <a:gd name="connsiteX16" fmla="*/ 386443 w 924217"/>
              <a:gd name="connsiteY16" fmla="*/ 87185 h 229615"/>
              <a:gd name="connsiteX17" fmla="*/ 402676 w 924217"/>
              <a:gd name="connsiteY17" fmla="*/ 68073 h 229615"/>
              <a:gd name="connsiteX18" fmla="*/ 386967 w 924217"/>
              <a:gd name="connsiteY18" fmla="*/ 49745 h 229615"/>
              <a:gd name="connsiteX19" fmla="*/ 386705 w 924217"/>
              <a:gd name="connsiteY19" fmla="*/ 49745 h 229615"/>
              <a:gd name="connsiteX20" fmla="*/ 386443 w 924217"/>
              <a:gd name="connsiteY20" fmla="*/ 49745 h 229615"/>
              <a:gd name="connsiteX21" fmla="*/ 484363 w 924217"/>
              <a:gd name="connsiteY21" fmla="*/ 261 h 229615"/>
              <a:gd name="connsiteX22" fmla="*/ 606108 w 924217"/>
              <a:gd name="connsiteY22" fmla="*/ 261 h 229615"/>
              <a:gd name="connsiteX23" fmla="*/ 688581 w 924217"/>
              <a:gd name="connsiteY23" fmla="*/ 60479 h 229615"/>
              <a:gd name="connsiteX24" fmla="*/ 654807 w 924217"/>
              <a:gd name="connsiteY24" fmla="*/ 111010 h 229615"/>
              <a:gd name="connsiteX25" fmla="*/ 687796 w 924217"/>
              <a:gd name="connsiteY25" fmla="*/ 155519 h 229615"/>
              <a:gd name="connsiteX26" fmla="*/ 687796 w 924217"/>
              <a:gd name="connsiteY26" fmla="*/ 229614 h 229615"/>
              <a:gd name="connsiteX27" fmla="*/ 633076 w 924217"/>
              <a:gd name="connsiteY27" fmla="*/ 229614 h 229615"/>
              <a:gd name="connsiteX28" fmla="*/ 633076 w 924217"/>
              <a:gd name="connsiteY28" fmla="*/ 169396 h 229615"/>
              <a:gd name="connsiteX29" fmla="*/ 601658 w 924217"/>
              <a:gd name="connsiteY29" fmla="*/ 136930 h 229615"/>
              <a:gd name="connsiteX30" fmla="*/ 540130 w 924217"/>
              <a:gd name="connsiteY30" fmla="*/ 136930 h 229615"/>
              <a:gd name="connsiteX31" fmla="*/ 540130 w 924217"/>
              <a:gd name="connsiteY31" fmla="*/ 229614 h 229615"/>
              <a:gd name="connsiteX32" fmla="*/ 484363 w 924217"/>
              <a:gd name="connsiteY32" fmla="*/ 229614 h 229615"/>
              <a:gd name="connsiteX33" fmla="*/ 722879 w 924217"/>
              <a:gd name="connsiteY33" fmla="*/ 0 h 229615"/>
              <a:gd name="connsiteX34" fmla="*/ 923955 w 924217"/>
              <a:gd name="connsiteY34" fmla="*/ 0 h 229615"/>
              <a:gd name="connsiteX35" fmla="*/ 923955 w 924217"/>
              <a:gd name="connsiteY35" fmla="*/ 50007 h 229615"/>
              <a:gd name="connsiteX36" fmla="*/ 778908 w 924217"/>
              <a:gd name="connsiteY36" fmla="*/ 50007 h 229615"/>
              <a:gd name="connsiteX37" fmla="*/ 779170 w 924217"/>
              <a:gd name="connsiteY37" fmla="*/ 86924 h 229615"/>
              <a:gd name="connsiteX38" fmla="*/ 909817 w 924217"/>
              <a:gd name="connsiteY38" fmla="*/ 86924 h 229615"/>
              <a:gd name="connsiteX39" fmla="*/ 909817 w 924217"/>
              <a:gd name="connsiteY39" fmla="*/ 137193 h 229615"/>
              <a:gd name="connsiteX40" fmla="*/ 779170 w 924217"/>
              <a:gd name="connsiteY40" fmla="*/ 137193 h 229615"/>
              <a:gd name="connsiteX41" fmla="*/ 779170 w 924217"/>
              <a:gd name="connsiteY41" fmla="*/ 177251 h 229615"/>
              <a:gd name="connsiteX42" fmla="*/ 924217 w 924217"/>
              <a:gd name="connsiteY42" fmla="*/ 177251 h 229615"/>
              <a:gd name="connsiteX43" fmla="*/ 924217 w 924217"/>
              <a:gd name="connsiteY43" fmla="*/ 229615 h 229615"/>
              <a:gd name="connsiteX44" fmla="*/ 723141 w 924217"/>
              <a:gd name="connsiteY44" fmla="*/ 229615 h 229615"/>
              <a:gd name="connsiteX45" fmla="*/ 722879 w 924217"/>
              <a:gd name="connsiteY45" fmla="*/ 0 h 229615"/>
              <a:gd name="connsiteX46" fmla="*/ 250298 w 924217"/>
              <a:gd name="connsiteY46" fmla="*/ 0 h 229615"/>
              <a:gd name="connsiteX47" fmla="*/ 369163 w 924217"/>
              <a:gd name="connsiteY47" fmla="*/ 0 h 229615"/>
              <a:gd name="connsiteX48" fmla="*/ 454254 w 924217"/>
              <a:gd name="connsiteY48" fmla="*/ 56815 h 229615"/>
              <a:gd name="connsiteX49" fmla="*/ 419956 w 924217"/>
              <a:gd name="connsiteY49" fmla="*/ 111011 h 229615"/>
              <a:gd name="connsiteX50" fmla="*/ 456611 w 924217"/>
              <a:gd name="connsiteY50" fmla="*/ 163113 h 229615"/>
              <a:gd name="connsiteX51" fmla="*/ 368902 w 924217"/>
              <a:gd name="connsiteY51" fmla="*/ 229091 h 229615"/>
              <a:gd name="connsiteX52" fmla="*/ 250298 w 924217"/>
              <a:gd name="connsiteY52" fmla="*/ 229091 h 229615"/>
              <a:gd name="connsiteX53" fmla="*/ 250298 w 924217"/>
              <a:gd name="connsiteY53" fmla="*/ 0 h 229615"/>
              <a:gd name="connsiteX54" fmla="*/ 213644 w 924217"/>
              <a:gd name="connsiteY54" fmla="*/ 0 h 229615"/>
              <a:gd name="connsiteX55" fmla="*/ 215476 w 924217"/>
              <a:gd name="connsiteY55" fmla="*/ 0 h 229615"/>
              <a:gd name="connsiteX56" fmla="*/ 215215 w 924217"/>
              <a:gd name="connsiteY56" fmla="*/ 52102 h 229615"/>
              <a:gd name="connsiteX57" fmla="*/ 213382 w 924217"/>
              <a:gd name="connsiteY57" fmla="*/ 52102 h 229615"/>
              <a:gd name="connsiteX58" fmla="*/ 109702 w 924217"/>
              <a:gd name="connsiteY58" fmla="*/ 53149 h 229615"/>
              <a:gd name="connsiteX59" fmla="*/ 54720 w 924217"/>
              <a:gd name="connsiteY59" fmla="*/ 112582 h 229615"/>
              <a:gd name="connsiteX60" fmla="*/ 111535 w 924217"/>
              <a:gd name="connsiteY60" fmla="*/ 173062 h 229615"/>
              <a:gd name="connsiteX61" fmla="*/ 213905 w 924217"/>
              <a:gd name="connsiteY61" fmla="*/ 174109 h 229615"/>
              <a:gd name="connsiteX62" fmla="*/ 216000 w 924217"/>
              <a:gd name="connsiteY62" fmla="*/ 174109 h 229615"/>
              <a:gd name="connsiteX63" fmla="*/ 215738 w 924217"/>
              <a:gd name="connsiteY63" fmla="*/ 229353 h 229615"/>
              <a:gd name="connsiteX64" fmla="*/ 213905 w 924217"/>
              <a:gd name="connsiteY64" fmla="*/ 229353 h 229615"/>
              <a:gd name="connsiteX65" fmla="*/ 145309 w 924217"/>
              <a:gd name="connsiteY65" fmla="*/ 229353 h 229615"/>
              <a:gd name="connsiteX66" fmla="*/ 126720 w 924217"/>
              <a:gd name="connsiteY66" fmla="*/ 229091 h 229615"/>
              <a:gd name="connsiteX67" fmla="*/ 64407 w 924217"/>
              <a:gd name="connsiteY67" fmla="*/ 216524 h 229615"/>
              <a:gd name="connsiteX68" fmla="*/ 1833 w 924217"/>
              <a:gd name="connsiteY68" fmla="*/ 137455 h 229615"/>
              <a:gd name="connsiteX69" fmla="*/ 0 w 924217"/>
              <a:gd name="connsiteY69" fmla="*/ 114415 h 229615"/>
              <a:gd name="connsiteX70" fmla="*/ 22516 w 924217"/>
              <a:gd name="connsiteY70" fmla="*/ 46080 h 229615"/>
              <a:gd name="connsiteX71" fmla="*/ 67811 w 924217"/>
              <a:gd name="connsiteY71" fmla="*/ 9687 h 229615"/>
              <a:gd name="connsiteX72" fmla="*/ 115462 w 924217"/>
              <a:gd name="connsiteY72" fmla="*/ 262 h 2296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924217" h="229615">
                <a:moveTo>
                  <a:pt x="306851" y="137455"/>
                </a:moveTo>
                <a:lnTo>
                  <a:pt x="306851" y="175680"/>
                </a:lnTo>
                <a:lnTo>
                  <a:pt x="383040" y="175680"/>
                </a:lnTo>
                <a:cubicBezTo>
                  <a:pt x="393251" y="175680"/>
                  <a:pt x="402153" y="166778"/>
                  <a:pt x="402153" y="156305"/>
                </a:cubicBezTo>
                <a:cubicBezTo>
                  <a:pt x="402153" y="146618"/>
                  <a:pt x="394822" y="138502"/>
                  <a:pt x="385134" y="137455"/>
                </a:cubicBezTo>
                <a:lnTo>
                  <a:pt x="384873" y="137455"/>
                </a:lnTo>
                <a:lnTo>
                  <a:pt x="384611" y="137455"/>
                </a:lnTo>
                <a:close/>
                <a:moveTo>
                  <a:pt x="539868" y="50530"/>
                </a:moveTo>
                <a:lnTo>
                  <a:pt x="539868" y="87185"/>
                </a:lnTo>
                <a:lnTo>
                  <a:pt x="618414" y="87185"/>
                </a:lnTo>
                <a:cubicBezTo>
                  <a:pt x="627839" y="87185"/>
                  <a:pt x="635432" y="79068"/>
                  <a:pt x="636479" y="71476"/>
                </a:cubicBezTo>
                <a:lnTo>
                  <a:pt x="636218" y="71476"/>
                </a:lnTo>
                <a:lnTo>
                  <a:pt x="636218" y="66501"/>
                </a:lnTo>
                <a:cubicBezTo>
                  <a:pt x="635170" y="57337"/>
                  <a:pt x="627839" y="50530"/>
                  <a:pt x="618414" y="50530"/>
                </a:cubicBezTo>
                <a:close/>
                <a:moveTo>
                  <a:pt x="306589" y="49745"/>
                </a:moveTo>
                <a:lnTo>
                  <a:pt x="306851" y="87447"/>
                </a:lnTo>
                <a:lnTo>
                  <a:pt x="386443" y="87185"/>
                </a:lnTo>
                <a:cubicBezTo>
                  <a:pt x="395607" y="85876"/>
                  <a:pt x="402676" y="77236"/>
                  <a:pt x="402676" y="68073"/>
                </a:cubicBezTo>
                <a:cubicBezTo>
                  <a:pt x="402676" y="58909"/>
                  <a:pt x="396131" y="51316"/>
                  <a:pt x="386967" y="49745"/>
                </a:cubicBezTo>
                <a:lnTo>
                  <a:pt x="386705" y="49745"/>
                </a:lnTo>
                <a:lnTo>
                  <a:pt x="386443" y="49745"/>
                </a:lnTo>
                <a:close/>
                <a:moveTo>
                  <a:pt x="484363" y="261"/>
                </a:moveTo>
                <a:lnTo>
                  <a:pt x="606108" y="261"/>
                </a:lnTo>
                <a:cubicBezTo>
                  <a:pt x="645643" y="261"/>
                  <a:pt x="688319" y="10734"/>
                  <a:pt x="688581" y="60479"/>
                </a:cubicBezTo>
                <a:cubicBezTo>
                  <a:pt x="688581" y="100799"/>
                  <a:pt x="654807" y="111010"/>
                  <a:pt x="654807" y="111010"/>
                </a:cubicBezTo>
                <a:cubicBezTo>
                  <a:pt x="654807" y="111010"/>
                  <a:pt x="687796" y="121221"/>
                  <a:pt x="687796" y="155519"/>
                </a:cubicBezTo>
                <a:lnTo>
                  <a:pt x="687796" y="229614"/>
                </a:lnTo>
                <a:lnTo>
                  <a:pt x="633076" y="229614"/>
                </a:lnTo>
                <a:lnTo>
                  <a:pt x="633076" y="169396"/>
                </a:lnTo>
                <a:cubicBezTo>
                  <a:pt x="633076" y="151592"/>
                  <a:pt x="619199" y="137192"/>
                  <a:pt x="601658" y="136930"/>
                </a:cubicBezTo>
                <a:cubicBezTo>
                  <a:pt x="601658" y="136930"/>
                  <a:pt x="540130" y="136930"/>
                  <a:pt x="540130" y="136930"/>
                </a:cubicBezTo>
                <a:cubicBezTo>
                  <a:pt x="540130" y="136930"/>
                  <a:pt x="540130" y="223068"/>
                  <a:pt x="540130" y="229614"/>
                </a:cubicBezTo>
                <a:cubicBezTo>
                  <a:pt x="534370" y="229614"/>
                  <a:pt x="484363" y="229614"/>
                  <a:pt x="484363" y="229614"/>
                </a:cubicBezTo>
                <a:close/>
                <a:moveTo>
                  <a:pt x="722879" y="0"/>
                </a:moveTo>
                <a:lnTo>
                  <a:pt x="923955" y="0"/>
                </a:lnTo>
                <a:lnTo>
                  <a:pt x="923955" y="50007"/>
                </a:lnTo>
                <a:lnTo>
                  <a:pt x="778908" y="50007"/>
                </a:lnTo>
                <a:lnTo>
                  <a:pt x="779170" y="86924"/>
                </a:lnTo>
                <a:lnTo>
                  <a:pt x="909817" y="86924"/>
                </a:lnTo>
                <a:lnTo>
                  <a:pt x="909817" y="137193"/>
                </a:lnTo>
                <a:lnTo>
                  <a:pt x="779170" y="137193"/>
                </a:lnTo>
                <a:lnTo>
                  <a:pt x="779170" y="177251"/>
                </a:lnTo>
                <a:lnTo>
                  <a:pt x="924217" y="177251"/>
                </a:lnTo>
                <a:lnTo>
                  <a:pt x="924217" y="229615"/>
                </a:lnTo>
                <a:cubicBezTo>
                  <a:pt x="924217" y="229615"/>
                  <a:pt x="729948" y="229615"/>
                  <a:pt x="723141" y="229615"/>
                </a:cubicBezTo>
                <a:cubicBezTo>
                  <a:pt x="722879" y="223069"/>
                  <a:pt x="722879" y="0"/>
                  <a:pt x="722879" y="0"/>
                </a:cubicBezTo>
                <a:close/>
                <a:moveTo>
                  <a:pt x="250298" y="0"/>
                </a:moveTo>
                <a:lnTo>
                  <a:pt x="369163" y="0"/>
                </a:lnTo>
                <a:cubicBezTo>
                  <a:pt x="432785" y="0"/>
                  <a:pt x="454516" y="26444"/>
                  <a:pt x="454254" y="56815"/>
                </a:cubicBezTo>
                <a:cubicBezTo>
                  <a:pt x="454516" y="76713"/>
                  <a:pt x="449280" y="101324"/>
                  <a:pt x="419956" y="111011"/>
                </a:cubicBezTo>
                <a:cubicBezTo>
                  <a:pt x="419956" y="111011"/>
                  <a:pt x="456611" y="123316"/>
                  <a:pt x="456611" y="163113"/>
                </a:cubicBezTo>
                <a:cubicBezTo>
                  <a:pt x="456611" y="196102"/>
                  <a:pt x="433047" y="229091"/>
                  <a:pt x="368902" y="229091"/>
                </a:cubicBezTo>
                <a:cubicBezTo>
                  <a:pt x="368902" y="229091"/>
                  <a:pt x="256843" y="229091"/>
                  <a:pt x="250298" y="229091"/>
                </a:cubicBezTo>
                <a:cubicBezTo>
                  <a:pt x="250298" y="222545"/>
                  <a:pt x="250298" y="0"/>
                  <a:pt x="250298" y="0"/>
                </a:cubicBezTo>
                <a:close/>
                <a:moveTo>
                  <a:pt x="213644" y="0"/>
                </a:moveTo>
                <a:lnTo>
                  <a:pt x="215476" y="0"/>
                </a:lnTo>
                <a:lnTo>
                  <a:pt x="215215" y="52102"/>
                </a:lnTo>
                <a:lnTo>
                  <a:pt x="213382" y="52102"/>
                </a:lnTo>
                <a:cubicBezTo>
                  <a:pt x="212596" y="52102"/>
                  <a:pt x="125673" y="51055"/>
                  <a:pt x="109702" y="53149"/>
                </a:cubicBezTo>
                <a:cubicBezTo>
                  <a:pt x="76189" y="57600"/>
                  <a:pt x="54720" y="80902"/>
                  <a:pt x="54720" y="112582"/>
                </a:cubicBezTo>
                <a:cubicBezTo>
                  <a:pt x="54720" y="137978"/>
                  <a:pt x="69644" y="168873"/>
                  <a:pt x="111535" y="173062"/>
                </a:cubicBezTo>
                <a:cubicBezTo>
                  <a:pt x="137716" y="175680"/>
                  <a:pt x="213120" y="174109"/>
                  <a:pt x="213905" y="174109"/>
                </a:cubicBezTo>
                <a:lnTo>
                  <a:pt x="216000" y="174109"/>
                </a:lnTo>
                <a:lnTo>
                  <a:pt x="215738" y="229353"/>
                </a:lnTo>
                <a:lnTo>
                  <a:pt x="213905" y="229353"/>
                </a:lnTo>
                <a:cubicBezTo>
                  <a:pt x="213905" y="229353"/>
                  <a:pt x="145309" y="229353"/>
                  <a:pt x="145309" y="229353"/>
                </a:cubicBezTo>
                <a:cubicBezTo>
                  <a:pt x="145309" y="229353"/>
                  <a:pt x="126720" y="229091"/>
                  <a:pt x="126720" y="229091"/>
                </a:cubicBezTo>
                <a:cubicBezTo>
                  <a:pt x="92422" y="227258"/>
                  <a:pt x="75404" y="221498"/>
                  <a:pt x="64407" y="216524"/>
                </a:cubicBezTo>
                <a:cubicBezTo>
                  <a:pt x="31680" y="201076"/>
                  <a:pt x="8902" y="172276"/>
                  <a:pt x="1833" y="137455"/>
                </a:cubicBezTo>
                <a:cubicBezTo>
                  <a:pt x="524" y="129862"/>
                  <a:pt x="0" y="122269"/>
                  <a:pt x="0" y="114415"/>
                </a:cubicBezTo>
                <a:cubicBezTo>
                  <a:pt x="0" y="89542"/>
                  <a:pt x="7855" y="65978"/>
                  <a:pt x="22516" y="46080"/>
                </a:cubicBezTo>
                <a:cubicBezTo>
                  <a:pt x="34298" y="30371"/>
                  <a:pt x="49745" y="17804"/>
                  <a:pt x="67811" y="9687"/>
                </a:cubicBezTo>
                <a:cubicBezTo>
                  <a:pt x="86400" y="2095"/>
                  <a:pt x="104465" y="1047"/>
                  <a:pt x="115462" y="262"/>
                </a:cubicBezTo>
                <a:close/>
              </a:path>
            </a:pathLst>
          </a:custGeom>
          <a:solidFill>
            <a:srgbClr val="003F2D"/>
          </a:solidFill>
          <a:ln w="2617" cap="flat">
            <a:noFill/>
            <a:prstDash val="solid"/>
            <a:miter/>
          </a:ln>
        </p:spPr>
        <p:txBody>
          <a:bodyPr wrap="square" rtlCol="0" anchor="ctr">
            <a:noAutofit/>
          </a:bodyPr>
          <a:lstStyle/>
          <a:p>
            <a:endParaRPr lang="en-US" dirty="0"/>
          </a:p>
        </p:txBody>
      </p:sp>
      <p:sp>
        <p:nvSpPr>
          <p:cNvPr id="26" name="slide_master_final_copyright">
            <a:extLst>
              <a:ext uri="{FF2B5EF4-FFF2-40B4-BE49-F238E27FC236}">
                <a16:creationId xmlns:a16="http://schemas.microsoft.com/office/drawing/2014/main" id="{F56DEEE1-982D-0D4B-AF8C-986AE25CF035}"/>
              </a:ext>
            </a:extLst>
          </p:cNvPr>
          <p:cNvSpPr txBox="1">
            <a:spLocks/>
          </p:cNvSpPr>
          <p:nvPr userDrawn="1"/>
        </p:nvSpPr>
        <p:spPr>
          <a:xfrm>
            <a:off x="766762" y="5734051"/>
            <a:ext cx="9742488" cy="859175"/>
          </a:xfrm>
          <a:prstGeom prst="rect">
            <a:avLst/>
          </a:prstGeom>
        </p:spPr>
        <p:txBody>
          <a:bodyPr vert="horz" lIns="0" tIns="0" rIns="0" bIns="0" rtlCol="0">
            <a:noAutofit/>
          </a:bodyPr>
          <a:lstStyle>
            <a:lvl1pPr marL="0" indent="0" algn="ctr" defTabSz="755934" rtl="0" eaLnBrk="1" latinLnBrk="0" hangingPunct="1">
              <a:lnSpc>
                <a:spcPct val="90000"/>
              </a:lnSpc>
              <a:spcBef>
                <a:spcPts val="827"/>
              </a:spcBef>
              <a:buFont typeface="Arial" panose="020B0604020202020204" pitchFamily="34" charset="0"/>
              <a:buNone/>
              <a:defRPr sz="1984" kern="1200">
                <a:solidFill>
                  <a:schemeClr val="tx1"/>
                </a:solidFill>
                <a:latin typeface="+mn-lt"/>
                <a:ea typeface="+mn-ea"/>
                <a:cs typeface="+mn-cs"/>
              </a:defRPr>
            </a:lvl1pPr>
            <a:lvl2pPr marL="377967" indent="0" algn="ctr" defTabSz="755934" rtl="0" eaLnBrk="1" latinLnBrk="0" hangingPunct="1">
              <a:lnSpc>
                <a:spcPct val="90000"/>
              </a:lnSpc>
              <a:spcBef>
                <a:spcPts val="413"/>
              </a:spcBef>
              <a:buFont typeface="Arial" panose="020B0604020202020204" pitchFamily="34" charset="0"/>
              <a:buNone/>
              <a:defRPr sz="1653" kern="1200">
                <a:solidFill>
                  <a:schemeClr val="tx1"/>
                </a:solidFill>
                <a:latin typeface="+mn-lt"/>
                <a:ea typeface="+mn-ea"/>
                <a:cs typeface="+mn-cs"/>
              </a:defRPr>
            </a:lvl2pPr>
            <a:lvl3pPr marL="755934" indent="0" algn="ctr"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3pPr>
            <a:lvl4pPr marL="1133902" indent="0" algn="ctr" defTabSz="755934" rtl="0" eaLnBrk="1" latinLnBrk="0" hangingPunct="1">
              <a:lnSpc>
                <a:spcPct val="90000"/>
              </a:lnSpc>
              <a:spcBef>
                <a:spcPts val="413"/>
              </a:spcBef>
              <a:buFont typeface="Arial" panose="020B0604020202020204" pitchFamily="34" charset="0"/>
              <a:buNone/>
              <a:defRPr sz="1323" kern="1200">
                <a:solidFill>
                  <a:schemeClr val="tx1"/>
                </a:solidFill>
                <a:latin typeface="+mn-lt"/>
                <a:ea typeface="+mn-ea"/>
                <a:cs typeface="+mn-cs"/>
              </a:defRPr>
            </a:lvl4pPr>
            <a:lvl5pPr marL="1511869" indent="0" algn="ctr" defTabSz="755934" rtl="0" eaLnBrk="1" latinLnBrk="0" hangingPunct="1">
              <a:lnSpc>
                <a:spcPct val="90000"/>
              </a:lnSpc>
              <a:spcBef>
                <a:spcPts val="413"/>
              </a:spcBef>
              <a:buFont typeface="Arial" panose="020B0604020202020204" pitchFamily="34" charset="0"/>
              <a:buNone/>
              <a:defRPr sz="1323" kern="1200">
                <a:solidFill>
                  <a:schemeClr val="tx1"/>
                </a:solidFill>
                <a:latin typeface="+mn-lt"/>
                <a:ea typeface="+mn-ea"/>
                <a:cs typeface="+mn-cs"/>
              </a:defRPr>
            </a:lvl5pPr>
            <a:lvl6pPr marL="1889836" indent="0" algn="ctr" defTabSz="755934" rtl="0" eaLnBrk="1" latinLnBrk="0" hangingPunct="1">
              <a:lnSpc>
                <a:spcPct val="90000"/>
              </a:lnSpc>
              <a:spcBef>
                <a:spcPts val="413"/>
              </a:spcBef>
              <a:buFont typeface="Arial" panose="020B0604020202020204" pitchFamily="34" charset="0"/>
              <a:buNone/>
              <a:defRPr sz="1323" kern="1200">
                <a:solidFill>
                  <a:schemeClr val="tx1"/>
                </a:solidFill>
                <a:latin typeface="+mn-lt"/>
                <a:ea typeface="+mn-ea"/>
                <a:cs typeface="+mn-cs"/>
              </a:defRPr>
            </a:lvl6pPr>
            <a:lvl7pPr marL="2267803" indent="0" algn="ctr" defTabSz="755934" rtl="0" eaLnBrk="1" latinLnBrk="0" hangingPunct="1">
              <a:lnSpc>
                <a:spcPct val="90000"/>
              </a:lnSpc>
              <a:spcBef>
                <a:spcPts val="413"/>
              </a:spcBef>
              <a:buFont typeface="Arial" panose="020B0604020202020204" pitchFamily="34" charset="0"/>
              <a:buNone/>
              <a:defRPr sz="1323" kern="1200">
                <a:solidFill>
                  <a:schemeClr val="tx1"/>
                </a:solidFill>
                <a:latin typeface="+mn-lt"/>
                <a:ea typeface="+mn-ea"/>
                <a:cs typeface="+mn-cs"/>
              </a:defRPr>
            </a:lvl7pPr>
            <a:lvl8pPr marL="2645771" indent="0" algn="ctr" defTabSz="755934" rtl="0" eaLnBrk="1" latinLnBrk="0" hangingPunct="1">
              <a:lnSpc>
                <a:spcPct val="90000"/>
              </a:lnSpc>
              <a:spcBef>
                <a:spcPts val="413"/>
              </a:spcBef>
              <a:buFont typeface="Arial" panose="020B0604020202020204" pitchFamily="34" charset="0"/>
              <a:buNone/>
              <a:defRPr sz="1323" kern="1200">
                <a:solidFill>
                  <a:schemeClr val="tx1"/>
                </a:solidFill>
                <a:latin typeface="+mn-lt"/>
                <a:ea typeface="+mn-ea"/>
                <a:cs typeface="+mn-cs"/>
              </a:defRPr>
            </a:lvl8pPr>
            <a:lvl9pPr marL="3023738" indent="0" algn="ctr" defTabSz="755934" rtl="0" eaLnBrk="1" latinLnBrk="0" hangingPunct="1">
              <a:lnSpc>
                <a:spcPct val="90000"/>
              </a:lnSpc>
              <a:spcBef>
                <a:spcPts val="413"/>
              </a:spcBef>
              <a:buFont typeface="Arial" panose="020B0604020202020204" pitchFamily="34" charset="0"/>
              <a:buNone/>
              <a:defRPr sz="1323" kern="1200">
                <a:solidFill>
                  <a:schemeClr val="tx1"/>
                </a:solidFill>
                <a:latin typeface="+mn-lt"/>
                <a:ea typeface="+mn-ea"/>
                <a:cs typeface="+mn-cs"/>
              </a:defRPr>
            </a:lvl9pPr>
          </a:lstStyle>
          <a:p>
            <a:pPr algn="l">
              <a:lnSpc>
                <a:spcPts val="1100"/>
              </a:lnSpc>
              <a:spcBef>
                <a:spcPts val="227"/>
              </a:spcBef>
              <a:spcAft>
                <a:spcPts val="0"/>
              </a:spcAft>
            </a:pPr>
            <a:r>
              <a:rPr lang="en-US" sz="800" dirty="0">
                <a:solidFill>
                  <a:schemeClr val="bg1"/>
                </a:solidFill>
                <a:latin typeface="Barlow Condensed Light" panose="00000406000000000000" pitchFamily="2" charset="0"/>
              </a:rPr>
              <a:t>© 2024 CBRE, Inc. All rights reserved. This information has been obtained from sources believed reliable but has not been verified for accuracy or completeness. CBRE, Inc. makes no guarantee, representation or warranty and accepts no responsibility or liability as to the accuracy, completeness, or reliability of the information contained herein. You should conduct a careful, independent investigation of the property and verify all information. Any reliance on this information is solely at your own risk. CBRE and the CBRE logo are service marks of CBRE, Inc. All other marks displayed on this document are the property of their respective owners, and the use of such marks does not imply any affiliation with or endorsement of CBRE. Photos herein are the property of their respective owners. Use of these images without the express written consent of the owner is prohibited.</a:t>
            </a:r>
          </a:p>
        </p:txBody>
      </p:sp>
      <p:sp>
        <p:nvSpPr>
          <p:cNvPr id="30" name="Contact Placeholder 1">
            <a:extLst>
              <a:ext uri="{FF2B5EF4-FFF2-40B4-BE49-F238E27FC236}">
                <a16:creationId xmlns:a16="http://schemas.microsoft.com/office/drawing/2014/main" id="{AAF1E6E5-D909-8348-B3E1-3ED63EC3674B}"/>
              </a:ext>
            </a:extLst>
          </p:cNvPr>
          <p:cNvSpPr>
            <a:spLocks noGrp="1"/>
          </p:cNvSpPr>
          <p:nvPr>
            <p:ph type="body" sz="quarter" idx="10" hasCustomPrompt="1"/>
          </p:nvPr>
        </p:nvSpPr>
        <p:spPr>
          <a:xfrm>
            <a:off x="6349518" y="3736272"/>
            <a:ext cx="1737360" cy="804672"/>
          </a:xfrm>
        </p:spPr>
        <p:txBody>
          <a:bodyPr/>
          <a:lstStyle>
            <a:lvl1pPr>
              <a:spcBef>
                <a:spcPts val="0"/>
              </a:spcBef>
              <a:spcAft>
                <a:spcPts val="300"/>
              </a:spcAft>
              <a:defRPr sz="1100"/>
            </a:lvl1pPr>
            <a:lvl2pPr>
              <a:spcBef>
                <a:spcPts val="0"/>
              </a:spcBef>
              <a:spcAft>
                <a:spcPts val="0"/>
              </a:spcAft>
              <a:defRPr sz="900"/>
            </a:lvl2pPr>
          </a:lstStyle>
          <a:p>
            <a:pPr lvl="0"/>
            <a:r>
              <a:rPr lang="en-US" dirty="0"/>
              <a:t>Name</a:t>
            </a:r>
          </a:p>
          <a:p>
            <a:pPr lvl="1"/>
            <a:r>
              <a:rPr lang="en-US" dirty="0"/>
              <a:t>Title</a:t>
            </a:r>
          </a:p>
          <a:p>
            <a:pPr lvl="1"/>
            <a:r>
              <a:rPr lang="en-US" dirty="0"/>
              <a:t>Tel</a:t>
            </a:r>
          </a:p>
          <a:p>
            <a:pPr lvl="1"/>
            <a:r>
              <a:rPr lang="en-US" dirty="0"/>
              <a:t>email</a:t>
            </a:r>
          </a:p>
        </p:txBody>
      </p:sp>
      <p:sp>
        <p:nvSpPr>
          <p:cNvPr id="31" name="Contact Placeholder 2">
            <a:extLst>
              <a:ext uri="{FF2B5EF4-FFF2-40B4-BE49-F238E27FC236}">
                <a16:creationId xmlns:a16="http://schemas.microsoft.com/office/drawing/2014/main" id="{6693F325-61F3-2C4E-B9F8-4D8CDD6C2683}"/>
              </a:ext>
            </a:extLst>
          </p:cNvPr>
          <p:cNvSpPr>
            <a:spLocks noGrp="1"/>
          </p:cNvSpPr>
          <p:nvPr>
            <p:ph type="body" sz="quarter" idx="11" hasCustomPrompt="1"/>
          </p:nvPr>
        </p:nvSpPr>
        <p:spPr>
          <a:xfrm>
            <a:off x="8209992" y="3736272"/>
            <a:ext cx="1737360" cy="804672"/>
          </a:xfrm>
        </p:spPr>
        <p:txBody>
          <a:bodyPr/>
          <a:lstStyle>
            <a:lvl1pPr>
              <a:spcBef>
                <a:spcPts val="0"/>
              </a:spcBef>
              <a:spcAft>
                <a:spcPts val="300"/>
              </a:spcAft>
              <a:defRPr sz="1100"/>
            </a:lvl1pPr>
            <a:lvl2pPr>
              <a:spcBef>
                <a:spcPts val="0"/>
              </a:spcBef>
              <a:spcAft>
                <a:spcPts val="0"/>
              </a:spcAft>
              <a:defRPr sz="900"/>
            </a:lvl2pPr>
          </a:lstStyle>
          <a:p>
            <a:pPr lvl="0"/>
            <a:r>
              <a:rPr lang="en-US" dirty="0"/>
              <a:t>Name</a:t>
            </a:r>
          </a:p>
          <a:p>
            <a:pPr lvl="1"/>
            <a:r>
              <a:rPr lang="en-US" dirty="0"/>
              <a:t>Title</a:t>
            </a:r>
          </a:p>
          <a:p>
            <a:pPr lvl="1"/>
            <a:r>
              <a:rPr lang="en-US" dirty="0"/>
              <a:t>Tel</a:t>
            </a:r>
          </a:p>
          <a:p>
            <a:pPr lvl="1"/>
            <a:r>
              <a:rPr lang="en-US" dirty="0"/>
              <a:t>email</a:t>
            </a:r>
          </a:p>
        </p:txBody>
      </p:sp>
      <p:sp>
        <p:nvSpPr>
          <p:cNvPr id="32" name="Contact Placeholder 3">
            <a:extLst>
              <a:ext uri="{FF2B5EF4-FFF2-40B4-BE49-F238E27FC236}">
                <a16:creationId xmlns:a16="http://schemas.microsoft.com/office/drawing/2014/main" id="{0EC0E303-8C08-DA40-BAF5-E4149BB945EA}"/>
              </a:ext>
            </a:extLst>
          </p:cNvPr>
          <p:cNvSpPr>
            <a:spLocks noGrp="1"/>
          </p:cNvSpPr>
          <p:nvPr>
            <p:ph type="body" sz="quarter" idx="12" hasCustomPrompt="1"/>
          </p:nvPr>
        </p:nvSpPr>
        <p:spPr>
          <a:xfrm>
            <a:off x="10070466" y="3736272"/>
            <a:ext cx="1737360" cy="804672"/>
          </a:xfrm>
        </p:spPr>
        <p:txBody>
          <a:bodyPr/>
          <a:lstStyle>
            <a:lvl1pPr>
              <a:spcBef>
                <a:spcPts val="0"/>
              </a:spcBef>
              <a:spcAft>
                <a:spcPts val="300"/>
              </a:spcAft>
              <a:defRPr sz="1100"/>
            </a:lvl1pPr>
            <a:lvl2pPr>
              <a:spcBef>
                <a:spcPts val="0"/>
              </a:spcBef>
              <a:spcAft>
                <a:spcPts val="0"/>
              </a:spcAft>
              <a:defRPr sz="900"/>
            </a:lvl2pPr>
          </a:lstStyle>
          <a:p>
            <a:pPr lvl="0"/>
            <a:r>
              <a:rPr lang="en-US" dirty="0"/>
              <a:t>Name</a:t>
            </a:r>
          </a:p>
          <a:p>
            <a:pPr lvl="1"/>
            <a:r>
              <a:rPr lang="en-US" dirty="0"/>
              <a:t>Title</a:t>
            </a:r>
          </a:p>
          <a:p>
            <a:pPr lvl="1"/>
            <a:r>
              <a:rPr lang="en-US" dirty="0"/>
              <a:t>Tel</a:t>
            </a:r>
          </a:p>
          <a:p>
            <a:pPr lvl="1"/>
            <a:r>
              <a:rPr lang="en-US" dirty="0"/>
              <a:t>email</a:t>
            </a:r>
          </a:p>
        </p:txBody>
      </p:sp>
      <p:sp>
        <p:nvSpPr>
          <p:cNvPr id="33" name="Contact Placeholder 4">
            <a:extLst>
              <a:ext uri="{FF2B5EF4-FFF2-40B4-BE49-F238E27FC236}">
                <a16:creationId xmlns:a16="http://schemas.microsoft.com/office/drawing/2014/main" id="{FE31099E-7C78-FD49-8B70-C430C6E88498}"/>
              </a:ext>
            </a:extLst>
          </p:cNvPr>
          <p:cNvSpPr>
            <a:spLocks noGrp="1"/>
          </p:cNvSpPr>
          <p:nvPr>
            <p:ph type="body" sz="quarter" idx="13" hasCustomPrompt="1"/>
          </p:nvPr>
        </p:nvSpPr>
        <p:spPr>
          <a:xfrm>
            <a:off x="6349518" y="4761361"/>
            <a:ext cx="1737360" cy="675827"/>
          </a:xfrm>
        </p:spPr>
        <p:txBody>
          <a:bodyPr/>
          <a:lstStyle>
            <a:lvl1pPr>
              <a:spcBef>
                <a:spcPts val="0"/>
              </a:spcBef>
              <a:spcAft>
                <a:spcPts val="300"/>
              </a:spcAft>
              <a:defRPr sz="1100"/>
            </a:lvl1pPr>
            <a:lvl2pPr>
              <a:spcBef>
                <a:spcPts val="0"/>
              </a:spcBef>
              <a:spcAft>
                <a:spcPts val="0"/>
              </a:spcAft>
              <a:defRPr sz="900"/>
            </a:lvl2pPr>
          </a:lstStyle>
          <a:p>
            <a:pPr lvl="0"/>
            <a:r>
              <a:rPr lang="en-US" dirty="0"/>
              <a:t>Name</a:t>
            </a:r>
          </a:p>
          <a:p>
            <a:pPr lvl="1"/>
            <a:r>
              <a:rPr lang="en-US" dirty="0"/>
              <a:t>Title</a:t>
            </a:r>
          </a:p>
          <a:p>
            <a:pPr lvl="1"/>
            <a:r>
              <a:rPr lang="en-US" dirty="0"/>
              <a:t>Tel</a:t>
            </a:r>
          </a:p>
          <a:p>
            <a:pPr lvl="1"/>
            <a:r>
              <a:rPr lang="en-US" dirty="0"/>
              <a:t>email</a:t>
            </a:r>
          </a:p>
        </p:txBody>
      </p:sp>
      <p:sp>
        <p:nvSpPr>
          <p:cNvPr id="34" name="Contact Placeholder 5">
            <a:extLst>
              <a:ext uri="{FF2B5EF4-FFF2-40B4-BE49-F238E27FC236}">
                <a16:creationId xmlns:a16="http://schemas.microsoft.com/office/drawing/2014/main" id="{FDC69782-42C5-6744-9C8A-5DC8B5E55E0A}"/>
              </a:ext>
            </a:extLst>
          </p:cNvPr>
          <p:cNvSpPr>
            <a:spLocks noGrp="1"/>
          </p:cNvSpPr>
          <p:nvPr>
            <p:ph type="body" sz="quarter" idx="14" hasCustomPrompt="1"/>
          </p:nvPr>
        </p:nvSpPr>
        <p:spPr>
          <a:xfrm>
            <a:off x="8209992" y="4761361"/>
            <a:ext cx="1737360" cy="675827"/>
          </a:xfrm>
        </p:spPr>
        <p:txBody>
          <a:bodyPr/>
          <a:lstStyle>
            <a:lvl1pPr>
              <a:spcBef>
                <a:spcPts val="0"/>
              </a:spcBef>
              <a:spcAft>
                <a:spcPts val="300"/>
              </a:spcAft>
              <a:defRPr sz="1100"/>
            </a:lvl1pPr>
            <a:lvl2pPr>
              <a:spcBef>
                <a:spcPts val="0"/>
              </a:spcBef>
              <a:spcAft>
                <a:spcPts val="0"/>
              </a:spcAft>
              <a:defRPr sz="900"/>
            </a:lvl2pPr>
          </a:lstStyle>
          <a:p>
            <a:pPr lvl="0"/>
            <a:r>
              <a:rPr lang="en-US" dirty="0"/>
              <a:t>Name</a:t>
            </a:r>
          </a:p>
          <a:p>
            <a:pPr lvl="1"/>
            <a:r>
              <a:rPr lang="en-US" dirty="0"/>
              <a:t>Title</a:t>
            </a:r>
          </a:p>
          <a:p>
            <a:pPr lvl="1"/>
            <a:r>
              <a:rPr lang="en-US" dirty="0"/>
              <a:t>Tel</a:t>
            </a:r>
          </a:p>
          <a:p>
            <a:pPr lvl="1"/>
            <a:r>
              <a:rPr lang="en-US" dirty="0"/>
              <a:t>email</a:t>
            </a:r>
          </a:p>
        </p:txBody>
      </p:sp>
      <p:sp>
        <p:nvSpPr>
          <p:cNvPr id="35" name="Contact Placeholder 6">
            <a:extLst>
              <a:ext uri="{FF2B5EF4-FFF2-40B4-BE49-F238E27FC236}">
                <a16:creationId xmlns:a16="http://schemas.microsoft.com/office/drawing/2014/main" id="{B9881CC6-F9FC-A846-9A5A-B01515D010FE}"/>
              </a:ext>
            </a:extLst>
          </p:cNvPr>
          <p:cNvSpPr>
            <a:spLocks noGrp="1"/>
          </p:cNvSpPr>
          <p:nvPr>
            <p:ph type="body" sz="quarter" idx="15" hasCustomPrompt="1"/>
          </p:nvPr>
        </p:nvSpPr>
        <p:spPr>
          <a:xfrm>
            <a:off x="10070465" y="4761361"/>
            <a:ext cx="1737360" cy="675827"/>
          </a:xfrm>
        </p:spPr>
        <p:txBody>
          <a:bodyPr/>
          <a:lstStyle>
            <a:lvl1pPr>
              <a:spcBef>
                <a:spcPts val="0"/>
              </a:spcBef>
              <a:spcAft>
                <a:spcPts val="300"/>
              </a:spcAft>
              <a:defRPr sz="1100"/>
            </a:lvl1pPr>
            <a:lvl2pPr>
              <a:spcBef>
                <a:spcPts val="0"/>
              </a:spcBef>
              <a:spcAft>
                <a:spcPts val="0"/>
              </a:spcAft>
              <a:defRPr sz="900"/>
            </a:lvl2pPr>
          </a:lstStyle>
          <a:p>
            <a:pPr lvl="0"/>
            <a:r>
              <a:rPr lang="en-US" dirty="0"/>
              <a:t>Name</a:t>
            </a:r>
          </a:p>
          <a:p>
            <a:pPr lvl="1"/>
            <a:r>
              <a:rPr lang="en-US" dirty="0"/>
              <a:t>Title</a:t>
            </a:r>
          </a:p>
          <a:p>
            <a:pPr lvl="1"/>
            <a:r>
              <a:rPr lang="en-US" dirty="0"/>
              <a:t>Tel</a:t>
            </a:r>
          </a:p>
          <a:p>
            <a:pPr lvl="1"/>
            <a:r>
              <a:rPr lang="en-US" dirty="0"/>
              <a:t>email</a:t>
            </a:r>
          </a:p>
        </p:txBody>
      </p:sp>
    </p:spTree>
    <p:extLst>
      <p:ext uri="{BB962C8B-B14F-4D97-AF65-F5344CB8AC3E}">
        <p14:creationId xmlns:p14="http://schemas.microsoft.com/office/powerpoint/2010/main" val="5576183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id" hidden="1">
            <a:extLst>
              <a:ext uri="{FF2B5EF4-FFF2-40B4-BE49-F238E27FC236}">
                <a16:creationId xmlns:a16="http://schemas.microsoft.com/office/drawing/2014/main" id="{5BC11278-2A89-4C0A-8011-1D067D74B726}"/>
              </a:ext>
            </a:extLst>
          </p:cNvPr>
          <p:cNvGrpSpPr/>
          <p:nvPr userDrawn="1"/>
        </p:nvGrpSpPr>
        <p:grpSpPr>
          <a:xfrm>
            <a:off x="0" y="0"/>
            <a:ext cx="12864211" cy="7009759"/>
            <a:chOff x="0" y="0"/>
            <a:chExt cx="12864211" cy="7009759"/>
          </a:xfrm>
        </p:grpSpPr>
        <p:sp>
          <p:nvSpPr>
            <p:cNvPr id="4" name="Rectangle 3">
              <a:extLst>
                <a:ext uri="{FF2B5EF4-FFF2-40B4-BE49-F238E27FC236}">
                  <a16:creationId xmlns:a16="http://schemas.microsoft.com/office/drawing/2014/main" id="{57E478CF-1E84-4F7A-A0DA-3E6EEFF1C993}"/>
                </a:ext>
              </a:extLst>
            </p:cNvPr>
            <p:cNvSpPr/>
            <p:nvPr userDrawn="1"/>
          </p:nvSpPr>
          <p:spPr>
            <a:xfrm>
              <a:off x="0" y="0"/>
              <a:ext cx="768096" cy="384048"/>
            </a:xfrm>
            <a:prstGeom prst="rect">
              <a:avLst/>
            </a:prstGeom>
            <a:solidFill>
              <a:schemeClr val="accent6"/>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24" name="Rectangle 23">
              <a:extLst>
                <a:ext uri="{FF2B5EF4-FFF2-40B4-BE49-F238E27FC236}">
                  <a16:creationId xmlns:a16="http://schemas.microsoft.com/office/drawing/2014/main" id="{9AEBEF7D-C52C-4463-9406-919D68C148C2}"/>
                </a:ext>
              </a:extLst>
            </p:cNvPr>
            <p:cNvSpPr/>
            <p:nvPr userDrawn="1"/>
          </p:nvSpPr>
          <p:spPr>
            <a:xfrm>
              <a:off x="0" y="778034"/>
              <a:ext cx="768096" cy="123825"/>
            </a:xfrm>
            <a:prstGeom prst="rect">
              <a:avLst/>
            </a:prstGeom>
            <a:solidFill>
              <a:schemeClr val="accent6"/>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26" name="Rectangle 25">
              <a:extLst>
                <a:ext uri="{FF2B5EF4-FFF2-40B4-BE49-F238E27FC236}">
                  <a16:creationId xmlns:a16="http://schemas.microsoft.com/office/drawing/2014/main" id="{B941888A-0E2A-43E9-ABF8-EDBB68D8FAAA}"/>
                </a:ext>
              </a:extLst>
            </p:cNvPr>
            <p:cNvSpPr/>
            <p:nvPr userDrawn="1"/>
          </p:nvSpPr>
          <p:spPr>
            <a:xfrm>
              <a:off x="0" y="6473952"/>
              <a:ext cx="768096" cy="384048"/>
            </a:xfrm>
            <a:prstGeom prst="rect">
              <a:avLst/>
            </a:prstGeom>
            <a:solidFill>
              <a:schemeClr val="accent6"/>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28" name="Rectangle 27">
              <a:extLst>
                <a:ext uri="{FF2B5EF4-FFF2-40B4-BE49-F238E27FC236}">
                  <a16:creationId xmlns:a16="http://schemas.microsoft.com/office/drawing/2014/main" id="{66599361-6B47-4AAA-B601-7F3550CD534A}"/>
                </a:ext>
              </a:extLst>
            </p:cNvPr>
            <p:cNvSpPr/>
            <p:nvPr userDrawn="1"/>
          </p:nvSpPr>
          <p:spPr>
            <a:xfrm>
              <a:off x="11807952" y="0"/>
              <a:ext cx="384048" cy="384048"/>
            </a:xfrm>
            <a:prstGeom prst="rect">
              <a:avLst/>
            </a:prstGeom>
            <a:solidFill>
              <a:schemeClr val="accent6"/>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30" name="Rectangle 29">
              <a:extLst>
                <a:ext uri="{FF2B5EF4-FFF2-40B4-BE49-F238E27FC236}">
                  <a16:creationId xmlns:a16="http://schemas.microsoft.com/office/drawing/2014/main" id="{CDC21C18-A6E4-4F2E-B501-033F91B785E7}"/>
                </a:ext>
              </a:extLst>
            </p:cNvPr>
            <p:cNvSpPr/>
            <p:nvPr userDrawn="1"/>
          </p:nvSpPr>
          <p:spPr>
            <a:xfrm>
              <a:off x="0" y="5956144"/>
              <a:ext cx="768096" cy="123825"/>
            </a:xfrm>
            <a:prstGeom prst="rect">
              <a:avLst/>
            </a:prstGeom>
            <a:solidFill>
              <a:schemeClr val="accent6"/>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31" name="Rectangle 30">
              <a:extLst>
                <a:ext uri="{FF2B5EF4-FFF2-40B4-BE49-F238E27FC236}">
                  <a16:creationId xmlns:a16="http://schemas.microsoft.com/office/drawing/2014/main" id="{E4137BD9-6EA0-426F-A7C6-7C4512A9EA1E}"/>
                </a:ext>
              </a:extLst>
            </p:cNvPr>
            <p:cNvSpPr/>
            <p:nvPr userDrawn="1"/>
          </p:nvSpPr>
          <p:spPr>
            <a:xfrm>
              <a:off x="0" y="5438333"/>
              <a:ext cx="768096" cy="123825"/>
            </a:xfrm>
            <a:prstGeom prst="rect">
              <a:avLst/>
            </a:prstGeom>
            <a:solidFill>
              <a:schemeClr val="accent6"/>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32" name="Rectangle 31">
              <a:extLst>
                <a:ext uri="{FF2B5EF4-FFF2-40B4-BE49-F238E27FC236}">
                  <a16:creationId xmlns:a16="http://schemas.microsoft.com/office/drawing/2014/main" id="{F94E5D9E-583C-48CB-9A92-DF215C218856}"/>
                </a:ext>
              </a:extLst>
            </p:cNvPr>
            <p:cNvSpPr/>
            <p:nvPr userDrawn="1"/>
          </p:nvSpPr>
          <p:spPr>
            <a:xfrm>
              <a:off x="0" y="4920522"/>
              <a:ext cx="768096" cy="123825"/>
            </a:xfrm>
            <a:prstGeom prst="rect">
              <a:avLst/>
            </a:prstGeom>
            <a:solidFill>
              <a:schemeClr val="accent6"/>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33" name="Rectangle 32">
              <a:extLst>
                <a:ext uri="{FF2B5EF4-FFF2-40B4-BE49-F238E27FC236}">
                  <a16:creationId xmlns:a16="http://schemas.microsoft.com/office/drawing/2014/main" id="{A2FFEF67-BC8A-4444-9BF0-8DB7FA2CD97B}"/>
                </a:ext>
              </a:extLst>
            </p:cNvPr>
            <p:cNvSpPr/>
            <p:nvPr userDrawn="1"/>
          </p:nvSpPr>
          <p:spPr>
            <a:xfrm>
              <a:off x="0" y="4402711"/>
              <a:ext cx="768096" cy="123825"/>
            </a:xfrm>
            <a:prstGeom prst="rect">
              <a:avLst/>
            </a:prstGeom>
            <a:solidFill>
              <a:schemeClr val="accent6"/>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34" name="Rectangle 33">
              <a:extLst>
                <a:ext uri="{FF2B5EF4-FFF2-40B4-BE49-F238E27FC236}">
                  <a16:creationId xmlns:a16="http://schemas.microsoft.com/office/drawing/2014/main" id="{4098F805-B781-429A-BA94-67F423D71566}"/>
                </a:ext>
              </a:extLst>
            </p:cNvPr>
            <p:cNvSpPr/>
            <p:nvPr userDrawn="1"/>
          </p:nvSpPr>
          <p:spPr>
            <a:xfrm>
              <a:off x="0" y="3884900"/>
              <a:ext cx="768096" cy="123825"/>
            </a:xfrm>
            <a:prstGeom prst="rect">
              <a:avLst/>
            </a:prstGeom>
            <a:solidFill>
              <a:schemeClr val="accent6"/>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35" name="Rectangle 34">
              <a:extLst>
                <a:ext uri="{FF2B5EF4-FFF2-40B4-BE49-F238E27FC236}">
                  <a16:creationId xmlns:a16="http://schemas.microsoft.com/office/drawing/2014/main" id="{CB8B5202-3C91-408A-B9A2-341A75BD450B}"/>
                </a:ext>
              </a:extLst>
            </p:cNvPr>
            <p:cNvSpPr/>
            <p:nvPr userDrawn="1"/>
          </p:nvSpPr>
          <p:spPr>
            <a:xfrm>
              <a:off x="0" y="3367089"/>
              <a:ext cx="768096" cy="123825"/>
            </a:xfrm>
            <a:prstGeom prst="rect">
              <a:avLst/>
            </a:prstGeom>
            <a:solidFill>
              <a:schemeClr val="accent6"/>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36" name="Rectangle 35">
              <a:extLst>
                <a:ext uri="{FF2B5EF4-FFF2-40B4-BE49-F238E27FC236}">
                  <a16:creationId xmlns:a16="http://schemas.microsoft.com/office/drawing/2014/main" id="{0E5CB377-D9AB-4A6B-A517-0508424D5FC3}"/>
                </a:ext>
              </a:extLst>
            </p:cNvPr>
            <p:cNvSpPr/>
            <p:nvPr userDrawn="1"/>
          </p:nvSpPr>
          <p:spPr>
            <a:xfrm>
              <a:off x="0" y="2849278"/>
              <a:ext cx="768096" cy="123825"/>
            </a:xfrm>
            <a:prstGeom prst="rect">
              <a:avLst/>
            </a:prstGeom>
            <a:solidFill>
              <a:schemeClr val="accent6"/>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37" name="Rectangle 36">
              <a:extLst>
                <a:ext uri="{FF2B5EF4-FFF2-40B4-BE49-F238E27FC236}">
                  <a16:creationId xmlns:a16="http://schemas.microsoft.com/office/drawing/2014/main" id="{D8A5BB5D-E55C-4C85-B0E8-D7E72D779172}"/>
                </a:ext>
              </a:extLst>
            </p:cNvPr>
            <p:cNvSpPr/>
            <p:nvPr userDrawn="1"/>
          </p:nvSpPr>
          <p:spPr>
            <a:xfrm>
              <a:off x="0" y="2331467"/>
              <a:ext cx="768096" cy="123825"/>
            </a:xfrm>
            <a:prstGeom prst="rect">
              <a:avLst/>
            </a:prstGeom>
            <a:solidFill>
              <a:schemeClr val="accent6"/>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38" name="Rectangle 37">
              <a:extLst>
                <a:ext uri="{FF2B5EF4-FFF2-40B4-BE49-F238E27FC236}">
                  <a16:creationId xmlns:a16="http://schemas.microsoft.com/office/drawing/2014/main" id="{D59A2F2D-1AD8-4342-869F-28271BEDFE36}"/>
                </a:ext>
              </a:extLst>
            </p:cNvPr>
            <p:cNvSpPr/>
            <p:nvPr userDrawn="1"/>
          </p:nvSpPr>
          <p:spPr>
            <a:xfrm>
              <a:off x="0" y="1813656"/>
              <a:ext cx="768096" cy="123825"/>
            </a:xfrm>
            <a:prstGeom prst="rect">
              <a:avLst/>
            </a:prstGeom>
            <a:solidFill>
              <a:schemeClr val="accent6"/>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39" name="Rectangle 38">
              <a:extLst>
                <a:ext uri="{FF2B5EF4-FFF2-40B4-BE49-F238E27FC236}">
                  <a16:creationId xmlns:a16="http://schemas.microsoft.com/office/drawing/2014/main" id="{ECD05E55-544E-4D05-815F-47A0C34E3645}"/>
                </a:ext>
              </a:extLst>
            </p:cNvPr>
            <p:cNvSpPr/>
            <p:nvPr userDrawn="1"/>
          </p:nvSpPr>
          <p:spPr>
            <a:xfrm>
              <a:off x="0" y="1295845"/>
              <a:ext cx="768096" cy="123825"/>
            </a:xfrm>
            <a:prstGeom prst="rect">
              <a:avLst/>
            </a:prstGeom>
            <a:solidFill>
              <a:schemeClr val="accent6"/>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40" name="Rectangle 39">
              <a:extLst>
                <a:ext uri="{FF2B5EF4-FFF2-40B4-BE49-F238E27FC236}">
                  <a16:creationId xmlns:a16="http://schemas.microsoft.com/office/drawing/2014/main" id="{A5D5C267-FE66-4E7A-BC3D-E41102FF9F2C}"/>
                </a:ext>
              </a:extLst>
            </p:cNvPr>
            <p:cNvSpPr/>
            <p:nvPr userDrawn="1"/>
          </p:nvSpPr>
          <p:spPr>
            <a:xfrm rot="5400000">
              <a:off x="4235388" y="130111"/>
              <a:ext cx="384048" cy="123825"/>
            </a:xfrm>
            <a:prstGeom prst="rect">
              <a:avLst/>
            </a:prstGeom>
            <a:solidFill>
              <a:schemeClr val="accent6"/>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41" name="Rectangle 40">
              <a:extLst>
                <a:ext uri="{FF2B5EF4-FFF2-40B4-BE49-F238E27FC236}">
                  <a16:creationId xmlns:a16="http://schemas.microsoft.com/office/drawing/2014/main" id="{625166BE-FFE8-4C6E-9C2A-F145DE810CCC}"/>
                </a:ext>
              </a:extLst>
            </p:cNvPr>
            <p:cNvSpPr/>
            <p:nvPr userDrawn="1"/>
          </p:nvSpPr>
          <p:spPr>
            <a:xfrm rot="5400000">
              <a:off x="1444467" y="130112"/>
              <a:ext cx="384048" cy="123825"/>
            </a:xfrm>
            <a:prstGeom prst="rect">
              <a:avLst/>
            </a:prstGeom>
            <a:solidFill>
              <a:schemeClr val="accent6"/>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42" name="Rectangle 41">
              <a:extLst>
                <a:ext uri="{FF2B5EF4-FFF2-40B4-BE49-F238E27FC236}">
                  <a16:creationId xmlns:a16="http://schemas.microsoft.com/office/drawing/2014/main" id="{4BAA4B15-8878-43C5-8729-20D808DD0B74}"/>
                </a:ext>
              </a:extLst>
            </p:cNvPr>
            <p:cNvSpPr/>
            <p:nvPr userDrawn="1"/>
          </p:nvSpPr>
          <p:spPr>
            <a:xfrm rot="5400000">
              <a:off x="5165695" y="130113"/>
              <a:ext cx="384048" cy="123825"/>
            </a:xfrm>
            <a:prstGeom prst="rect">
              <a:avLst/>
            </a:prstGeom>
            <a:solidFill>
              <a:schemeClr val="accent6"/>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43" name="Rectangle 42">
              <a:extLst>
                <a:ext uri="{FF2B5EF4-FFF2-40B4-BE49-F238E27FC236}">
                  <a16:creationId xmlns:a16="http://schemas.microsoft.com/office/drawing/2014/main" id="{DD58D7E6-9975-4B5B-8DBA-05A49CDA68F4}"/>
                </a:ext>
              </a:extLst>
            </p:cNvPr>
            <p:cNvSpPr/>
            <p:nvPr userDrawn="1"/>
          </p:nvSpPr>
          <p:spPr>
            <a:xfrm rot="5400000">
              <a:off x="2374774" y="130112"/>
              <a:ext cx="384048" cy="123825"/>
            </a:xfrm>
            <a:prstGeom prst="rect">
              <a:avLst/>
            </a:prstGeom>
            <a:solidFill>
              <a:schemeClr val="accent6"/>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44" name="Rectangle 43">
              <a:extLst>
                <a:ext uri="{FF2B5EF4-FFF2-40B4-BE49-F238E27FC236}">
                  <a16:creationId xmlns:a16="http://schemas.microsoft.com/office/drawing/2014/main" id="{B886EFF4-66CA-4317-8748-AE5330470C14}"/>
                </a:ext>
              </a:extLst>
            </p:cNvPr>
            <p:cNvSpPr/>
            <p:nvPr userDrawn="1"/>
          </p:nvSpPr>
          <p:spPr>
            <a:xfrm rot="5400000">
              <a:off x="3305081" y="130111"/>
              <a:ext cx="384048" cy="123825"/>
            </a:xfrm>
            <a:prstGeom prst="rect">
              <a:avLst/>
            </a:prstGeom>
            <a:solidFill>
              <a:schemeClr val="accent6"/>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45" name="Rectangle 44">
              <a:extLst>
                <a:ext uri="{FF2B5EF4-FFF2-40B4-BE49-F238E27FC236}">
                  <a16:creationId xmlns:a16="http://schemas.microsoft.com/office/drawing/2014/main" id="{6464C605-1C14-4726-8273-B5240CB77977}"/>
                </a:ext>
              </a:extLst>
            </p:cNvPr>
            <p:cNvSpPr/>
            <p:nvPr userDrawn="1"/>
          </p:nvSpPr>
          <p:spPr>
            <a:xfrm rot="5400000">
              <a:off x="6096002" y="130111"/>
              <a:ext cx="384048" cy="123825"/>
            </a:xfrm>
            <a:prstGeom prst="rect">
              <a:avLst/>
            </a:prstGeom>
            <a:solidFill>
              <a:schemeClr val="accent6"/>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46" name="Rectangle 45">
              <a:extLst>
                <a:ext uri="{FF2B5EF4-FFF2-40B4-BE49-F238E27FC236}">
                  <a16:creationId xmlns:a16="http://schemas.microsoft.com/office/drawing/2014/main" id="{958D3CAD-59A7-43F8-801E-20DBBCD51B42}"/>
                </a:ext>
              </a:extLst>
            </p:cNvPr>
            <p:cNvSpPr/>
            <p:nvPr userDrawn="1"/>
          </p:nvSpPr>
          <p:spPr>
            <a:xfrm rot="5400000">
              <a:off x="9817230" y="130111"/>
              <a:ext cx="384048" cy="123825"/>
            </a:xfrm>
            <a:prstGeom prst="rect">
              <a:avLst/>
            </a:prstGeom>
            <a:solidFill>
              <a:schemeClr val="accent6"/>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48" name="Rectangle 47">
              <a:extLst>
                <a:ext uri="{FF2B5EF4-FFF2-40B4-BE49-F238E27FC236}">
                  <a16:creationId xmlns:a16="http://schemas.microsoft.com/office/drawing/2014/main" id="{F6CC5F01-0179-4702-9579-CE91070B340D}"/>
                </a:ext>
              </a:extLst>
            </p:cNvPr>
            <p:cNvSpPr/>
            <p:nvPr userDrawn="1"/>
          </p:nvSpPr>
          <p:spPr>
            <a:xfrm rot="5400000">
              <a:off x="7026309" y="130112"/>
              <a:ext cx="384048" cy="123825"/>
            </a:xfrm>
            <a:prstGeom prst="rect">
              <a:avLst/>
            </a:prstGeom>
            <a:solidFill>
              <a:schemeClr val="accent6"/>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51" name="Rectangle 50">
              <a:extLst>
                <a:ext uri="{FF2B5EF4-FFF2-40B4-BE49-F238E27FC236}">
                  <a16:creationId xmlns:a16="http://schemas.microsoft.com/office/drawing/2014/main" id="{1AA37796-8FC6-4CDE-8316-55BD93EF8B01}"/>
                </a:ext>
              </a:extLst>
            </p:cNvPr>
            <p:cNvSpPr/>
            <p:nvPr userDrawn="1"/>
          </p:nvSpPr>
          <p:spPr>
            <a:xfrm rot="5400000">
              <a:off x="10747537" y="130113"/>
              <a:ext cx="384048" cy="123825"/>
            </a:xfrm>
            <a:prstGeom prst="rect">
              <a:avLst/>
            </a:prstGeom>
            <a:solidFill>
              <a:schemeClr val="accent6"/>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53" name="Rectangle 52">
              <a:extLst>
                <a:ext uri="{FF2B5EF4-FFF2-40B4-BE49-F238E27FC236}">
                  <a16:creationId xmlns:a16="http://schemas.microsoft.com/office/drawing/2014/main" id="{C64B2F61-704A-476C-8780-875648E4FA0D}"/>
                </a:ext>
              </a:extLst>
            </p:cNvPr>
            <p:cNvSpPr/>
            <p:nvPr userDrawn="1"/>
          </p:nvSpPr>
          <p:spPr>
            <a:xfrm rot="5400000">
              <a:off x="7956616" y="130112"/>
              <a:ext cx="384048" cy="123825"/>
            </a:xfrm>
            <a:prstGeom prst="rect">
              <a:avLst/>
            </a:prstGeom>
            <a:solidFill>
              <a:schemeClr val="accent6"/>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54" name="Rectangle 53">
              <a:extLst>
                <a:ext uri="{FF2B5EF4-FFF2-40B4-BE49-F238E27FC236}">
                  <a16:creationId xmlns:a16="http://schemas.microsoft.com/office/drawing/2014/main" id="{A81EDFB2-B12C-4FE9-B0DD-EBD3E0074A52}"/>
                </a:ext>
              </a:extLst>
            </p:cNvPr>
            <p:cNvSpPr/>
            <p:nvPr userDrawn="1"/>
          </p:nvSpPr>
          <p:spPr>
            <a:xfrm rot="5400000">
              <a:off x="8886923" y="130111"/>
              <a:ext cx="384048" cy="123825"/>
            </a:xfrm>
            <a:prstGeom prst="rect">
              <a:avLst/>
            </a:prstGeom>
            <a:solidFill>
              <a:schemeClr val="accent6"/>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56" name="Rectangle 55">
              <a:extLst>
                <a:ext uri="{FF2B5EF4-FFF2-40B4-BE49-F238E27FC236}">
                  <a16:creationId xmlns:a16="http://schemas.microsoft.com/office/drawing/2014/main" id="{E39BC3A5-276A-4389-A457-C368C697A8B4}"/>
                </a:ext>
              </a:extLst>
            </p:cNvPr>
            <p:cNvSpPr/>
            <p:nvPr userDrawn="1"/>
          </p:nvSpPr>
          <p:spPr>
            <a:xfrm>
              <a:off x="0" y="260223"/>
              <a:ext cx="768096" cy="123825"/>
            </a:xfrm>
            <a:prstGeom prst="rect">
              <a:avLst/>
            </a:prstGeom>
            <a:solidFill>
              <a:srgbClr val="17E88F"/>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58" name="Rectangle 57">
              <a:extLst>
                <a:ext uri="{FF2B5EF4-FFF2-40B4-BE49-F238E27FC236}">
                  <a16:creationId xmlns:a16="http://schemas.microsoft.com/office/drawing/2014/main" id="{A2CC0DB5-AE69-4CD3-A2E0-6C335231A0AD}"/>
                </a:ext>
              </a:extLst>
            </p:cNvPr>
            <p:cNvSpPr/>
            <p:nvPr userDrawn="1"/>
          </p:nvSpPr>
          <p:spPr>
            <a:xfrm>
              <a:off x="0" y="6473952"/>
              <a:ext cx="768096" cy="123825"/>
            </a:xfrm>
            <a:prstGeom prst="rect">
              <a:avLst/>
            </a:prstGeom>
            <a:solidFill>
              <a:srgbClr val="17E88F"/>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63" name="Rectangle 62">
              <a:extLst>
                <a:ext uri="{FF2B5EF4-FFF2-40B4-BE49-F238E27FC236}">
                  <a16:creationId xmlns:a16="http://schemas.microsoft.com/office/drawing/2014/main" id="{2935EF41-15E1-4FD1-B248-F3B89168602C}"/>
                </a:ext>
              </a:extLst>
            </p:cNvPr>
            <p:cNvSpPr/>
            <p:nvPr userDrawn="1"/>
          </p:nvSpPr>
          <p:spPr>
            <a:xfrm flipH="1" flipV="1">
              <a:off x="12407011" y="6281924"/>
              <a:ext cx="457200" cy="727835"/>
            </a:xfrm>
            <a:prstGeom prst="rect">
              <a:avLst/>
            </a:prstGeom>
            <a:solidFill>
              <a:schemeClr val="tx2"/>
            </a:solidFill>
            <a:ln w="127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cxnSp>
          <p:nvCxnSpPr>
            <p:cNvPr id="72" name="Straight Connector 71">
              <a:extLst>
                <a:ext uri="{FF2B5EF4-FFF2-40B4-BE49-F238E27FC236}">
                  <a16:creationId xmlns:a16="http://schemas.microsoft.com/office/drawing/2014/main" id="{03F14920-BB96-4143-BCCD-4D2C6CDAEDA6}"/>
                </a:ext>
              </a:extLst>
            </p:cNvPr>
            <p:cNvCxnSpPr>
              <a:cxnSpLocks/>
            </p:cNvCxnSpPr>
            <p:nvPr userDrawn="1"/>
          </p:nvCxnSpPr>
          <p:spPr>
            <a:xfrm>
              <a:off x="5795962" y="0"/>
              <a:ext cx="0" cy="685800"/>
            </a:xfrm>
            <a:prstGeom prst="line">
              <a:avLst/>
            </a:prstGeom>
          </p:spPr>
          <p:style>
            <a:lnRef idx="1">
              <a:schemeClr val="accent1"/>
            </a:lnRef>
            <a:fillRef idx="0">
              <a:schemeClr val="accent1"/>
            </a:fillRef>
            <a:effectRef idx="0">
              <a:schemeClr val="accent1"/>
            </a:effectRef>
            <a:fontRef idx="minor">
              <a:schemeClr val="tx1"/>
            </a:fontRef>
          </p:style>
        </p:cxnSp>
      </p:grpSp>
      <p:sp>
        <p:nvSpPr>
          <p:cNvPr id="7" name="Page Number">
            <a:extLst>
              <a:ext uri="{FF2B5EF4-FFF2-40B4-BE49-F238E27FC236}">
                <a16:creationId xmlns:a16="http://schemas.microsoft.com/office/drawing/2014/main" id="{E58E7509-6F56-4384-96C9-87A36BA2BC0F}"/>
              </a:ext>
            </a:extLst>
          </p:cNvPr>
          <p:cNvSpPr txBox="1"/>
          <p:nvPr userDrawn="1"/>
        </p:nvSpPr>
        <p:spPr>
          <a:xfrm>
            <a:off x="228600" y="6574822"/>
            <a:ext cx="252984" cy="182880"/>
          </a:xfrm>
          <a:prstGeom prst="rect">
            <a:avLst/>
          </a:prstGeom>
          <a:noFill/>
        </p:spPr>
        <p:txBody>
          <a:bodyPr wrap="square" lIns="0" tIns="0" rIns="0" bIns="0" anchor="t" anchorCtr="0">
            <a:noAutofit/>
          </a:bodyPr>
          <a:lstStyle/>
          <a:p>
            <a:pPr marL="0" algn="l" defTabSz="914400" rtl="0" eaLnBrk="1" latinLnBrk="0" hangingPunct="1"/>
            <a:fld id="{1C89B4D1-E1CE-4E79-B913-C04DDECCCBCD}" type="slidenum">
              <a:rPr lang="en-US" sz="800" b="0" kern="1200" cap="none" baseline="0" smtClean="0">
                <a:solidFill>
                  <a:schemeClr val="tx1"/>
                </a:solidFill>
                <a:latin typeface="Calibre Medium" panose="020B0603030202060203" pitchFamily="34" charset="0"/>
                <a:ea typeface="+mn-ea"/>
                <a:cs typeface="+mn-cs"/>
              </a:rPr>
              <a:pPr marL="0" algn="l" defTabSz="914400" rtl="0" eaLnBrk="1" latinLnBrk="0" hangingPunct="1"/>
              <a:t>‹#›</a:t>
            </a:fld>
            <a:endParaRPr lang="en-US" sz="800" b="0" kern="1200" cap="none" baseline="0" dirty="0">
              <a:solidFill>
                <a:schemeClr val="tx1"/>
              </a:solidFill>
              <a:latin typeface="Calibre Medium" panose="020B0603030202060203" pitchFamily="34" charset="0"/>
              <a:ea typeface="+mn-ea"/>
              <a:cs typeface="+mn-cs"/>
            </a:endParaRPr>
          </a:p>
        </p:txBody>
      </p:sp>
      <p:grpSp>
        <p:nvGrpSpPr>
          <p:cNvPr id="77" name="Footer">
            <a:extLst>
              <a:ext uri="{FF2B5EF4-FFF2-40B4-BE49-F238E27FC236}">
                <a16:creationId xmlns:a16="http://schemas.microsoft.com/office/drawing/2014/main" id="{794FC825-FCAD-4F8A-B30D-A425D5193B83}"/>
              </a:ext>
            </a:extLst>
          </p:cNvPr>
          <p:cNvGrpSpPr/>
          <p:nvPr userDrawn="1"/>
        </p:nvGrpSpPr>
        <p:grpSpPr>
          <a:xfrm>
            <a:off x="768096" y="6473825"/>
            <a:ext cx="11039729" cy="283877"/>
            <a:chOff x="762000" y="6473825"/>
            <a:chExt cx="11039729" cy="283877"/>
          </a:xfrm>
        </p:grpSpPr>
        <p:sp>
          <p:nvSpPr>
            <p:cNvPr id="6" name="CBRE Research">
              <a:extLst>
                <a:ext uri="{FF2B5EF4-FFF2-40B4-BE49-F238E27FC236}">
                  <a16:creationId xmlns:a16="http://schemas.microsoft.com/office/drawing/2014/main" id="{F635EDC6-6E44-4FEB-ADC2-DD75954004E7}"/>
                </a:ext>
              </a:extLst>
            </p:cNvPr>
            <p:cNvSpPr txBox="1"/>
            <p:nvPr userDrawn="1"/>
          </p:nvSpPr>
          <p:spPr>
            <a:xfrm>
              <a:off x="762000" y="6574822"/>
              <a:ext cx="3346956" cy="182880"/>
            </a:xfrm>
            <a:prstGeom prst="rect">
              <a:avLst/>
            </a:prstGeom>
            <a:noFill/>
          </p:spPr>
          <p:txBody>
            <a:bodyPr wrap="square" lIns="0" tIns="0" rIns="0" bIns="0" anchor="t" anchorCtr="0">
              <a:noAutofit/>
            </a:bodyPr>
            <a:lstStyle/>
            <a:p>
              <a:pPr marL="0" algn="l" defTabSz="914400" rtl="0" eaLnBrk="1" latinLnBrk="0" hangingPunct="1"/>
              <a:r>
                <a:rPr lang="en-US" sz="800" b="0" kern="1200" cap="none" baseline="0" dirty="0">
                  <a:solidFill>
                    <a:schemeClr val="tx1"/>
                  </a:solidFill>
                  <a:latin typeface="+mn-lt"/>
                  <a:ea typeface="+mn-ea"/>
                  <a:cs typeface="+mn-cs"/>
                </a:rPr>
                <a:t>CBRE RESEARCH</a:t>
              </a:r>
            </a:p>
          </p:txBody>
        </p:sp>
        <p:sp>
          <p:nvSpPr>
            <p:cNvPr id="47" name="slide_master_copyright_text">
              <a:extLst>
                <a:ext uri="{FF2B5EF4-FFF2-40B4-BE49-F238E27FC236}">
                  <a16:creationId xmlns:a16="http://schemas.microsoft.com/office/drawing/2014/main" id="{775877FA-47A7-074A-A59F-509C3A7E2AE0}"/>
                </a:ext>
              </a:extLst>
            </p:cNvPr>
            <p:cNvSpPr txBox="1">
              <a:spLocks/>
            </p:cNvSpPr>
            <p:nvPr userDrawn="1"/>
          </p:nvSpPr>
          <p:spPr>
            <a:xfrm>
              <a:off x="5197092" y="6574822"/>
              <a:ext cx="6604637" cy="182880"/>
            </a:xfrm>
            <a:prstGeom prst="rect">
              <a:avLst/>
            </a:prstGeom>
          </p:spPr>
          <p:txBody>
            <a:bodyPr vert="horz" wrap="square" lIns="0" tIns="0" rIns="0" bIns="0" rtlCol="0" anchor="t" anchorCtr="0">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r"/>
              <a:r>
                <a:rPr lang="en-US" sz="900" b="0" kern="1200" cap="none" baseline="0" dirty="0">
                  <a:solidFill>
                    <a:schemeClr val="tx1"/>
                  </a:solidFill>
                  <a:latin typeface="Calibre Light" panose="020B0303030202060203" pitchFamily="34" charset="0"/>
                  <a:ea typeface="+mn-ea"/>
                  <a:cs typeface="+mn-cs"/>
                </a:rPr>
                <a:t>© 2026 CBRE, INC</a:t>
              </a:r>
              <a:r>
                <a:rPr lang="en-US" sz="900" spc="20" dirty="0">
                  <a:solidFill>
                    <a:srgbClr val="435154"/>
                  </a:solidFill>
                  <a:latin typeface="Calibre Light" panose="020B0303030202060203" pitchFamily="34" charset="0"/>
                </a:rPr>
                <a:t>.</a:t>
              </a:r>
            </a:p>
          </p:txBody>
        </p:sp>
        <p:cxnSp>
          <p:nvCxnSpPr>
            <p:cNvPr id="70" name="Footer Line">
              <a:extLst>
                <a:ext uri="{FF2B5EF4-FFF2-40B4-BE49-F238E27FC236}">
                  <a16:creationId xmlns:a16="http://schemas.microsoft.com/office/drawing/2014/main" id="{13F247F2-8644-430C-8581-A80E4A80498F}"/>
                </a:ext>
              </a:extLst>
            </p:cNvPr>
            <p:cNvCxnSpPr>
              <a:cxnSpLocks/>
            </p:cNvCxnSpPr>
            <p:nvPr userDrawn="1"/>
          </p:nvCxnSpPr>
          <p:spPr>
            <a:xfrm>
              <a:off x="762000" y="6473825"/>
              <a:ext cx="11039729" cy="127"/>
            </a:xfrm>
            <a:prstGeom prst="line">
              <a:avLst/>
            </a:prstGeom>
            <a:noFill/>
            <a:ln w="6350" cap="flat" cmpd="sng" algn="ctr">
              <a:solidFill>
                <a:schemeClr val="accent3"/>
              </a:solidFill>
              <a:prstDash val="solid"/>
              <a:miter lim="800000"/>
            </a:ln>
            <a:effectLst/>
          </p:spPr>
        </p:cxnSp>
      </p:grpSp>
      <p:grpSp>
        <p:nvGrpSpPr>
          <p:cNvPr id="76" name="Header">
            <a:extLst>
              <a:ext uri="{FF2B5EF4-FFF2-40B4-BE49-F238E27FC236}">
                <a16:creationId xmlns:a16="http://schemas.microsoft.com/office/drawing/2014/main" id="{0B5031F0-DD6A-481E-86DF-C1DF2F56DD57}"/>
              </a:ext>
            </a:extLst>
          </p:cNvPr>
          <p:cNvGrpSpPr/>
          <p:nvPr userDrawn="1"/>
        </p:nvGrpSpPr>
        <p:grpSpPr>
          <a:xfrm>
            <a:off x="768096" y="0"/>
            <a:ext cx="11039729" cy="381001"/>
            <a:chOff x="762000" y="0"/>
            <a:chExt cx="11039729" cy="381001"/>
          </a:xfrm>
        </p:grpSpPr>
        <p:cxnSp>
          <p:nvCxnSpPr>
            <p:cNvPr id="49" name="Header Line">
              <a:extLst>
                <a:ext uri="{FF2B5EF4-FFF2-40B4-BE49-F238E27FC236}">
                  <a16:creationId xmlns:a16="http://schemas.microsoft.com/office/drawing/2014/main" id="{EBE18448-C27C-3145-8EBB-DBCA94FDB076}"/>
                </a:ext>
              </a:extLst>
            </p:cNvPr>
            <p:cNvCxnSpPr>
              <a:cxnSpLocks/>
            </p:cNvCxnSpPr>
            <p:nvPr userDrawn="1"/>
          </p:nvCxnSpPr>
          <p:spPr>
            <a:xfrm flipV="1">
              <a:off x="762000" y="379414"/>
              <a:ext cx="11039729" cy="1587"/>
            </a:xfrm>
            <a:prstGeom prst="line">
              <a:avLst/>
            </a:prstGeom>
            <a:noFill/>
            <a:ln w="6350" cap="flat" cmpd="sng" algn="ctr">
              <a:solidFill>
                <a:schemeClr val="accent3"/>
              </a:solidFill>
              <a:prstDash val="solid"/>
              <a:miter lim="800000"/>
            </a:ln>
            <a:effectLst/>
          </p:spPr>
        </p:cxnSp>
        <p:sp>
          <p:nvSpPr>
            <p:cNvPr id="50" name="slide_master_market_sector_period_header_text">
              <a:extLst>
                <a:ext uri="{FF2B5EF4-FFF2-40B4-BE49-F238E27FC236}">
                  <a16:creationId xmlns:a16="http://schemas.microsoft.com/office/drawing/2014/main" id="{CF14C74D-458C-D14A-8042-4BC1C9306195}"/>
                </a:ext>
              </a:extLst>
            </p:cNvPr>
            <p:cNvSpPr txBox="1">
              <a:spLocks/>
            </p:cNvSpPr>
            <p:nvPr userDrawn="1"/>
          </p:nvSpPr>
          <p:spPr>
            <a:xfrm>
              <a:off x="766763" y="0"/>
              <a:ext cx="4527550" cy="276226"/>
            </a:xfrm>
            <a:prstGeom prst="rect">
              <a:avLst/>
            </a:prstGeom>
          </p:spPr>
          <p:txBody>
            <a:bodyPr vert="horz" wrap="square" lIns="0" tIns="0" rIns="0" bIns="0" rtlCol="0" anchor="b" anchorCtr="0">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en-US" sz="900" dirty="0">
                  <a:solidFill>
                    <a:srgbClr val="435254"/>
                  </a:solidFill>
                  <a:latin typeface="Calibre Light" panose="020B0303030202060203" pitchFamily="34" charset="77"/>
                </a:rPr>
                <a:t>FIGURES | FT. LAUDERDALE | Q1 2026</a:t>
              </a:r>
            </a:p>
          </p:txBody>
        </p:sp>
      </p:grpSp>
      <p:sp>
        <p:nvSpPr>
          <p:cNvPr id="18" name="Content Placeholder 1">
            <a:extLst>
              <a:ext uri="{FF2B5EF4-FFF2-40B4-BE49-F238E27FC236}">
                <a16:creationId xmlns:a16="http://schemas.microsoft.com/office/drawing/2014/main" id="{2593EE55-8927-4040-B221-77F9998365E8}"/>
              </a:ext>
            </a:extLst>
          </p:cNvPr>
          <p:cNvSpPr>
            <a:spLocks noGrp="1"/>
          </p:cNvSpPr>
          <p:nvPr userDrawn="1">
            <p:ph type="body" idx="1"/>
          </p:nvPr>
        </p:nvSpPr>
        <p:spPr>
          <a:xfrm>
            <a:off x="768095" y="1936750"/>
            <a:ext cx="11039729" cy="4343587"/>
          </a:xfrm>
          <a:prstGeom prst="rect">
            <a:avLst/>
          </a:prstGeom>
        </p:spPr>
        <p:txBody>
          <a:bodyPr vert="horz" lIns="0" tIns="0" rIns="72000" bIns="0" rtlCol="0">
            <a:noAutofit/>
          </a:bodyPr>
          <a:lstStyle/>
          <a:p>
            <a:pPr lvl="0"/>
            <a:r>
              <a:rPr lang="en-US" dirty="0"/>
              <a:t>Heading (level 1)</a:t>
            </a:r>
          </a:p>
          <a:p>
            <a:pPr lvl="1"/>
            <a:r>
              <a:rPr lang="en-US" dirty="0"/>
              <a:t>Intro Text (level 2)</a:t>
            </a:r>
          </a:p>
          <a:p>
            <a:pPr lvl="2"/>
            <a:r>
              <a:rPr lang="en-US" dirty="0"/>
              <a:t>Subhead A (level 3)</a:t>
            </a:r>
          </a:p>
          <a:p>
            <a:pPr lvl="3"/>
            <a:r>
              <a:rPr lang="en-US" dirty="0"/>
              <a:t>Body Text (level 4)</a:t>
            </a:r>
          </a:p>
          <a:p>
            <a:pPr lvl="4"/>
            <a:r>
              <a:rPr lang="en-US" dirty="0"/>
              <a:t>Body Bullet (level 5)</a:t>
            </a:r>
          </a:p>
          <a:p>
            <a:pPr lvl="5"/>
            <a:r>
              <a:rPr lang="en-US" dirty="0"/>
              <a:t>Body Sub-bullet (level 6)</a:t>
            </a:r>
          </a:p>
          <a:p>
            <a:pPr lvl="6"/>
            <a:r>
              <a:rPr lang="en-US" dirty="0"/>
              <a:t>Subhead B (level 7)</a:t>
            </a:r>
          </a:p>
          <a:p>
            <a:pPr lvl="7"/>
            <a:r>
              <a:rPr lang="en-US" dirty="0"/>
              <a:t>Caption (level 8)</a:t>
            </a:r>
          </a:p>
          <a:p>
            <a:pPr lvl="8"/>
            <a:r>
              <a:rPr lang="en-US" dirty="0"/>
              <a:t>Caption copy (level 9)</a:t>
            </a:r>
          </a:p>
        </p:txBody>
      </p:sp>
      <p:sp>
        <p:nvSpPr>
          <p:cNvPr id="14" name="Title Placeholder 1">
            <a:extLst>
              <a:ext uri="{FF2B5EF4-FFF2-40B4-BE49-F238E27FC236}">
                <a16:creationId xmlns:a16="http://schemas.microsoft.com/office/drawing/2014/main" id="{A9727837-E2B5-42C2-9C90-3857161612D6}"/>
              </a:ext>
            </a:extLst>
          </p:cNvPr>
          <p:cNvSpPr>
            <a:spLocks noGrp="1"/>
          </p:cNvSpPr>
          <p:nvPr userDrawn="1">
            <p:ph type="title"/>
          </p:nvPr>
        </p:nvSpPr>
        <p:spPr>
          <a:xfrm>
            <a:off x="768096" y="1086196"/>
            <a:ext cx="11039727" cy="443346"/>
          </a:xfrm>
          <a:prstGeom prst="rect">
            <a:avLst/>
          </a:prstGeom>
        </p:spPr>
        <p:txBody>
          <a:bodyPr vert="horz" lIns="0" tIns="0" rIns="0" bIns="0" rtlCol="0" anchor="t" anchorCtr="0">
            <a:noAutofit/>
          </a:bodyPr>
          <a:lstStyle/>
          <a:p>
            <a:r>
              <a:rPr lang="en-US"/>
              <a:t>Click to edit Master title style</a:t>
            </a:r>
            <a:endParaRPr lang="en-US" dirty="0"/>
          </a:p>
        </p:txBody>
      </p:sp>
      <p:sp>
        <p:nvSpPr>
          <p:cNvPr id="55" name="Rectangle 54">
            <a:extLst>
              <a:ext uri="{FF2B5EF4-FFF2-40B4-BE49-F238E27FC236}">
                <a16:creationId xmlns:a16="http://schemas.microsoft.com/office/drawing/2014/main" id="{4BEB5654-C8D6-4568-8252-7B4D82FA962D}"/>
              </a:ext>
            </a:extLst>
          </p:cNvPr>
          <p:cNvSpPr/>
          <p:nvPr userDrawn="1"/>
        </p:nvSpPr>
        <p:spPr>
          <a:xfrm>
            <a:off x="-2336800" y="0"/>
            <a:ext cx="2032000" cy="836613"/>
          </a:xfrm>
          <a:prstGeom prst="rect">
            <a:avLst/>
          </a:prstGeom>
          <a:solidFill>
            <a:srgbClr val="AD2A2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t" anchorCtr="0"/>
          <a:lstStyle/>
          <a:p>
            <a:pPr marL="0" marR="0" lvl="0" indent="0" algn="l" defTabSz="914400" eaLnBrk="1" fontAlgn="auto" latinLnBrk="0" hangingPunct="1">
              <a:lnSpc>
                <a:spcPct val="100000"/>
              </a:lnSpc>
              <a:spcBef>
                <a:spcPts val="0"/>
              </a:spcBef>
              <a:spcAft>
                <a:spcPts val="600"/>
              </a:spcAft>
              <a:buClrTx/>
              <a:buSzTx/>
              <a:buFontTx/>
              <a:buNone/>
              <a:tabLst/>
              <a:defRPr/>
            </a:pPr>
            <a:r>
              <a:rPr lang="en-US" sz="1000" dirty="0">
                <a:solidFill>
                  <a:schemeClr val="bg1"/>
                </a:solidFill>
                <a:latin typeface="+mn-lt"/>
              </a:rPr>
              <a:t>Update header text on master slide</a:t>
            </a:r>
            <a:endParaRPr lang="en-US" sz="1000" dirty="0">
              <a:solidFill>
                <a:schemeClr val="bg1"/>
              </a:solidFill>
              <a:latin typeface="Calibre" panose="020B0503030202060203" pitchFamily="34" charset="77"/>
            </a:endParaRPr>
          </a:p>
          <a:p>
            <a:pPr algn="l">
              <a:spcBef>
                <a:spcPts val="0"/>
              </a:spcBef>
              <a:spcAft>
                <a:spcPts val="600"/>
              </a:spcAft>
            </a:pPr>
            <a:r>
              <a:rPr lang="en-US" sz="1000" dirty="0">
                <a:solidFill>
                  <a:schemeClr val="bg1"/>
                </a:solidFill>
                <a:latin typeface="Calibre" panose="020B0503030202060203" pitchFamily="34" charset="77"/>
              </a:rPr>
              <a:t>Leave ‘</a:t>
            </a:r>
            <a:r>
              <a:rPr lang="en-US" sz="1000" b="1" dirty="0">
                <a:solidFill>
                  <a:schemeClr val="bg1"/>
                </a:solidFill>
                <a:latin typeface="Calibre Semibold" panose="020B0503030202060203" pitchFamily="34" charset="77"/>
              </a:rPr>
              <a:t>FIGURES</a:t>
            </a:r>
            <a:r>
              <a:rPr lang="en-US" sz="1000" dirty="0">
                <a:solidFill>
                  <a:schemeClr val="bg1"/>
                </a:solidFill>
                <a:latin typeface="Calibre" panose="020B0503030202060203" pitchFamily="34" charset="77"/>
              </a:rPr>
              <a:t>’ as-is;</a:t>
            </a:r>
            <a:br>
              <a:rPr lang="en-US" sz="1000" dirty="0">
                <a:solidFill>
                  <a:schemeClr val="bg1"/>
                </a:solidFill>
                <a:latin typeface="Calibre" panose="020B0503030202060203" pitchFamily="34" charset="77"/>
              </a:rPr>
            </a:br>
            <a:r>
              <a:rPr lang="en-US" sz="1000" dirty="0">
                <a:solidFill>
                  <a:schemeClr val="bg1"/>
                </a:solidFill>
                <a:latin typeface="Calibre" panose="020B0503030202060203" pitchFamily="34" charset="77"/>
              </a:rPr>
              <a:t>update ‘MARKET SECTOR’ and quarter accordingly.</a:t>
            </a:r>
            <a:endParaRPr lang="en-US" sz="1000" b="1" dirty="0">
              <a:solidFill>
                <a:schemeClr val="bg1"/>
              </a:solidFill>
              <a:latin typeface="Calibre Semibold" panose="020B0503030202060203" pitchFamily="34" charset="77"/>
            </a:endParaRPr>
          </a:p>
        </p:txBody>
      </p:sp>
      <p:grpSp>
        <p:nvGrpSpPr>
          <p:cNvPr id="2" name="Ruler">
            <a:extLst>
              <a:ext uri="{FF2B5EF4-FFF2-40B4-BE49-F238E27FC236}">
                <a16:creationId xmlns:a16="http://schemas.microsoft.com/office/drawing/2014/main" id="{0A9BED18-21D0-48C8-AD39-3174BA8377A0}"/>
              </a:ext>
            </a:extLst>
          </p:cNvPr>
          <p:cNvGrpSpPr/>
          <p:nvPr userDrawn="1"/>
        </p:nvGrpSpPr>
        <p:grpSpPr>
          <a:xfrm>
            <a:off x="0" y="-338328"/>
            <a:ext cx="12192000" cy="228600"/>
            <a:chOff x="0" y="-435626"/>
            <a:chExt cx="12192000" cy="228600"/>
          </a:xfrm>
        </p:grpSpPr>
        <p:sp>
          <p:nvSpPr>
            <p:cNvPr id="65" name="Ruler BG">
              <a:extLst>
                <a:ext uri="{FF2B5EF4-FFF2-40B4-BE49-F238E27FC236}">
                  <a16:creationId xmlns:a16="http://schemas.microsoft.com/office/drawing/2014/main" id="{9A2B7550-B65B-41E3-9D55-F88291F54637}"/>
                </a:ext>
              </a:extLst>
            </p:cNvPr>
            <p:cNvSpPr/>
            <p:nvPr userDrawn="1"/>
          </p:nvSpPr>
          <p:spPr>
            <a:xfrm>
              <a:off x="0" y="-435626"/>
              <a:ext cx="12192000" cy="228600"/>
            </a:xfrm>
            <a:prstGeom prst="rect">
              <a:avLst/>
            </a:prstGeom>
            <a:solidFill>
              <a:srgbClr val="FFFFFF">
                <a:alpha val="30000"/>
              </a:srgbClr>
            </a:solidFill>
            <a:ln w="25400" cap="flat" cmpd="sng" algn="ctr">
              <a:noFill/>
              <a:prstDash val="solid"/>
            </a:ln>
            <a:effectLst/>
          </p:spPr>
          <p:txBody>
            <a:bodyPr rtlCol="0" anchor="ctr"/>
            <a:lstStyle/>
            <a:p>
              <a:pPr marL="0" marR="0" lvl="0" indent="0" algn="ctr" defTabSz="871317" eaLnBrk="1" fontAlgn="auto" latinLnBrk="0" hangingPunct="1">
                <a:lnSpc>
                  <a:spcPct val="100000"/>
                </a:lnSpc>
                <a:spcBef>
                  <a:spcPts val="0"/>
                </a:spcBef>
                <a:spcAft>
                  <a:spcPts val="0"/>
                </a:spcAft>
                <a:buClrTx/>
                <a:buSzTx/>
                <a:buFontTx/>
                <a:buNone/>
                <a:tabLst/>
                <a:defRPr/>
              </a:pPr>
              <a:endParaRPr kumimoji="0" lang="en-US" sz="1715" b="0" i="0" u="none" strike="noStrike" kern="0" cap="none" spc="0" normalizeH="0" baseline="0" noProof="0" dirty="0">
                <a:ln>
                  <a:noFill/>
                </a:ln>
                <a:solidFill>
                  <a:prstClr val="white"/>
                </a:solidFill>
                <a:effectLst/>
                <a:uLnTx/>
                <a:uFillTx/>
                <a:latin typeface="Arial Narrow" panose="020B0606020202030204" pitchFamily="34" charset="0"/>
                <a:ea typeface="+mn-ea"/>
                <a:cs typeface="+mn-cs"/>
              </a:endParaRPr>
            </a:p>
          </p:txBody>
        </p:sp>
        <p:grpSp>
          <p:nvGrpSpPr>
            <p:cNvPr id="66" name="Group 65">
              <a:extLst>
                <a:ext uri="{FF2B5EF4-FFF2-40B4-BE49-F238E27FC236}">
                  <a16:creationId xmlns:a16="http://schemas.microsoft.com/office/drawing/2014/main" id="{038CBABB-D2D4-4538-BD6A-7ABFA0D15009}"/>
                </a:ext>
              </a:extLst>
            </p:cNvPr>
            <p:cNvGrpSpPr/>
            <p:nvPr userDrawn="1"/>
          </p:nvGrpSpPr>
          <p:grpSpPr>
            <a:xfrm>
              <a:off x="766762" y="-348758"/>
              <a:ext cx="11041190" cy="54864"/>
              <a:chOff x="766762" y="-240316"/>
              <a:chExt cx="11041190" cy="54864"/>
            </a:xfrm>
          </p:grpSpPr>
          <p:sp>
            <p:nvSpPr>
              <p:cNvPr id="67" name="Rectangle 66">
                <a:extLst>
                  <a:ext uri="{FF2B5EF4-FFF2-40B4-BE49-F238E27FC236}">
                    <a16:creationId xmlns:a16="http://schemas.microsoft.com/office/drawing/2014/main" id="{F4662A01-49A7-4E7C-B966-44866033CB5A}"/>
                  </a:ext>
                </a:extLst>
              </p:cNvPr>
              <p:cNvSpPr/>
              <p:nvPr userDrawn="1"/>
            </p:nvSpPr>
            <p:spPr>
              <a:xfrm>
                <a:off x="766762" y="-240316"/>
                <a:ext cx="5029200" cy="54864"/>
              </a:xfrm>
              <a:prstGeom prst="rect">
                <a:avLst/>
              </a:prstGeom>
              <a:gradFill flip="none" rotWithShape="1">
                <a:gsLst>
                  <a:gs pos="0">
                    <a:srgbClr val="3E7CA6">
                      <a:alpha val="10000"/>
                    </a:srgbClr>
                  </a:gs>
                  <a:gs pos="50000">
                    <a:srgbClr val="3E7CA6">
                      <a:alpha val="20000"/>
                    </a:srgbClr>
                  </a:gs>
                </a:gsLst>
                <a:lin ang="0" scaled="1"/>
                <a:tileRect/>
              </a:gra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91440" tIns="0" rIns="91440" bIns="18288" rtlCol="0" anchor="ctr" anchorCtr="0"/>
              <a:lstStyle/>
              <a:p>
                <a:pPr lvl="0" algn="l">
                  <a:spcAft>
                    <a:spcPts val="300"/>
                  </a:spcAft>
                </a:pPr>
                <a:r>
                  <a:rPr lang="en-US" sz="1050" dirty="0">
                    <a:solidFill>
                      <a:srgbClr val="3E7CA6"/>
                    </a:solidFill>
                    <a:latin typeface="Calibre Medium" panose="020B0603030202060203" pitchFamily="34" charset="0"/>
                  </a:rPr>
                  <a:t>Column 1 = 5.5” (13.97 cm)</a:t>
                </a:r>
              </a:p>
            </p:txBody>
          </p:sp>
          <p:sp>
            <p:nvSpPr>
              <p:cNvPr id="68" name="Rectangle 67">
                <a:extLst>
                  <a:ext uri="{FF2B5EF4-FFF2-40B4-BE49-F238E27FC236}">
                    <a16:creationId xmlns:a16="http://schemas.microsoft.com/office/drawing/2014/main" id="{C0AC1E7A-7C9D-4D58-877B-881CF6F90CEA}"/>
                  </a:ext>
                </a:extLst>
              </p:cNvPr>
              <p:cNvSpPr/>
              <p:nvPr userDrawn="1"/>
            </p:nvSpPr>
            <p:spPr>
              <a:xfrm>
                <a:off x="6348413" y="-240316"/>
                <a:ext cx="5459539" cy="54864"/>
              </a:xfrm>
              <a:prstGeom prst="rect">
                <a:avLst/>
              </a:prstGeom>
              <a:gradFill flip="none" rotWithShape="1">
                <a:gsLst>
                  <a:gs pos="0">
                    <a:srgbClr val="3E7CA6">
                      <a:alpha val="10000"/>
                    </a:srgbClr>
                  </a:gs>
                  <a:gs pos="50000">
                    <a:srgbClr val="3E7CA6">
                      <a:alpha val="20000"/>
                    </a:srgbClr>
                  </a:gs>
                </a:gsLst>
                <a:lin ang="0" scaled="1"/>
                <a:tileRect/>
              </a:gra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91440" tIns="0" rIns="91440" bIns="18288" rtlCol="0" anchor="ctr" anchorCtr="0"/>
              <a:lstStyle/>
              <a:p>
                <a:pPr lvl="0" algn="l">
                  <a:spcAft>
                    <a:spcPts val="300"/>
                  </a:spcAft>
                </a:pPr>
                <a:r>
                  <a:rPr lang="en-US" sz="1050" dirty="0">
                    <a:solidFill>
                      <a:srgbClr val="3E7CA6"/>
                    </a:solidFill>
                    <a:latin typeface="Calibre Medium" panose="020B0603030202060203" pitchFamily="34" charset="0"/>
                  </a:rPr>
                  <a:t>Column 2 = 5.97” (15.16 cm)</a:t>
                </a:r>
              </a:p>
            </p:txBody>
          </p:sp>
        </p:grpSp>
      </p:grpSp>
    </p:spTree>
    <p:extLst>
      <p:ext uri="{BB962C8B-B14F-4D97-AF65-F5344CB8AC3E}">
        <p14:creationId xmlns:p14="http://schemas.microsoft.com/office/powerpoint/2010/main" val="201101775"/>
      </p:ext>
    </p:extLst>
  </p:cSld>
  <p:clrMap bg1="lt1" tx1="dk1" bg2="lt2" tx2="dk2" accent1="accent1" accent2="accent2" accent3="accent3" accent4="accent4" accent5="accent5" accent6="accent6" hlink="hlink" folHlink="folHlink"/>
  <p:sldLayoutIdLst>
    <p:sldLayoutId id="2147484568" r:id="rId1"/>
    <p:sldLayoutId id="2147484569" r:id="rId2"/>
    <p:sldLayoutId id="2147484560" r:id="rId3"/>
    <p:sldLayoutId id="2147484572" r:id="rId4"/>
    <p:sldLayoutId id="2147484573" r:id="rId5"/>
    <p:sldLayoutId id="2147484567" r:id="rId6"/>
    <p:sldLayoutId id="2147484562" r:id="rId7"/>
    <p:sldLayoutId id="2147484566" r:id="rId8"/>
    <p:sldLayoutId id="2147484578" r:id="rId9"/>
  </p:sldLayoutIdLst>
  <p:hf hdr="0" dt="0"/>
  <p:txStyles>
    <p:titleStyle>
      <a:lvl1pPr eaLnBrk="1" hangingPunct="1">
        <a:lnSpc>
          <a:spcPct val="90000"/>
        </a:lnSpc>
        <a:defRPr sz="4400">
          <a:solidFill>
            <a:schemeClr val="tx1"/>
          </a:solidFill>
          <a:latin typeface="+mj-lt"/>
          <a:ea typeface="+mj-ea"/>
          <a:cs typeface="+mj-cs"/>
        </a:defRPr>
      </a:lvl1pPr>
    </p:titleStyle>
    <p:bodyStyle>
      <a:lvl1pPr marL="0" eaLnBrk="1" hangingPunct="1">
        <a:spcBef>
          <a:spcPts val="1200"/>
        </a:spcBef>
        <a:spcAft>
          <a:spcPts val="600"/>
        </a:spcAft>
        <a:defRPr sz="1600">
          <a:solidFill>
            <a:schemeClr val="tx1"/>
          </a:solidFill>
          <a:latin typeface="+mj-lt"/>
          <a:ea typeface="+mn-ea"/>
          <a:cs typeface="+mn-cs"/>
        </a:defRPr>
      </a:lvl1pPr>
      <a:lvl2pPr marL="0" indent="0" eaLnBrk="1" hangingPunct="1">
        <a:spcBef>
          <a:spcPts val="900"/>
        </a:spcBef>
        <a:spcAft>
          <a:spcPts val="0"/>
        </a:spcAft>
        <a:buClr>
          <a:srgbClr val="17E88F"/>
        </a:buClr>
        <a:buFontTx/>
        <a:buNone/>
        <a:defRPr sz="1600" b="0">
          <a:solidFill>
            <a:schemeClr val="tx1"/>
          </a:solidFill>
          <a:latin typeface="Calibre Light" panose="020B0303030202060203" pitchFamily="34" charset="0"/>
          <a:ea typeface="+mn-ea"/>
          <a:cs typeface="+mn-cs"/>
        </a:defRPr>
      </a:lvl2pPr>
      <a:lvl3pPr marL="0" indent="0" eaLnBrk="1" hangingPunct="1">
        <a:spcBef>
          <a:spcPts val="1200"/>
        </a:spcBef>
        <a:spcAft>
          <a:spcPts val="0"/>
        </a:spcAft>
        <a:defRPr sz="1200">
          <a:solidFill>
            <a:schemeClr val="accent6"/>
          </a:solidFill>
          <a:latin typeface="Calibre Medium" panose="020B0603030202060203" pitchFamily="34" charset="0"/>
          <a:ea typeface="+mn-ea"/>
          <a:cs typeface="+mn-cs"/>
        </a:defRPr>
      </a:lvl3pPr>
      <a:lvl4pPr marL="0" indent="0" eaLnBrk="1" hangingPunct="1">
        <a:spcBef>
          <a:spcPts val="600"/>
        </a:spcBef>
        <a:spcAft>
          <a:spcPts val="600"/>
        </a:spcAft>
        <a:buClrTx/>
        <a:buFont typeface="SwissReSansOTLight" panose="04000400000000000000" pitchFamily="82" charset="0"/>
        <a:buNone/>
        <a:defRPr sz="1050">
          <a:solidFill>
            <a:schemeClr val="tx1"/>
          </a:solidFill>
          <a:latin typeface="+mn-lt"/>
          <a:ea typeface="+mn-ea"/>
          <a:cs typeface="+mn-cs"/>
        </a:defRPr>
      </a:lvl4pPr>
      <a:lvl5pPr marL="171450" indent="-171450" eaLnBrk="1" hangingPunct="1">
        <a:spcBef>
          <a:spcPts val="300"/>
        </a:spcBef>
        <a:spcAft>
          <a:spcPts val="300"/>
        </a:spcAft>
        <a:buFont typeface="Arial" panose="020B0604020202020204" pitchFamily="34" charset="0"/>
        <a:buChar char="‒"/>
        <a:defRPr sz="1050" b="0">
          <a:solidFill>
            <a:schemeClr val="tx1"/>
          </a:solidFill>
          <a:latin typeface="+mn-lt"/>
          <a:ea typeface="+mn-ea"/>
          <a:cs typeface="+mn-cs"/>
        </a:defRPr>
      </a:lvl5pPr>
      <a:lvl6pPr marL="344488" indent="-171450" eaLnBrk="1" hangingPunct="1">
        <a:spcBef>
          <a:spcPts val="300"/>
        </a:spcBef>
        <a:spcAft>
          <a:spcPts val="300"/>
        </a:spcAft>
        <a:buClr>
          <a:schemeClr val="tx1"/>
        </a:buClr>
        <a:buFont typeface="Arial" panose="020B0604020202020204" pitchFamily="34" charset="0"/>
        <a:buChar char="‒"/>
        <a:tabLst/>
        <a:defRPr sz="1050" b="0" i="0">
          <a:solidFill>
            <a:schemeClr val="tx1"/>
          </a:solidFill>
          <a:latin typeface="+mn-lt"/>
          <a:ea typeface="+mn-ea"/>
          <a:cs typeface="+mn-cs"/>
        </a:defRPr>
      </a:lvl6pPr>
      <a:lvl7pPr marL="0" indent="0" eaLnBrk="1" hangingPunct="1">
        <a:spcBef>
          <a:spcPts val="1200"/>
        </a:spcBef>
        <a:defRPr sz="1100" cap="none" baseline="0">
          <a:solidFill>
            <a:schemeClr val="tx1"/>
          </a:solidFill>
          <a:latin typeface="+mn-lt"/>
          <a:ea typeface="+mn-ea"/>
          <a:cs typeface="+mn-cs"/>
        </a:defRPr>
      </a:lvl7pPr>
      <a:lvl8pPr marL="0" indent="0" eaLnBrk="1" hangingPunct="1">
        <a:spcBef>
          <a:spcPts val="900"/>
        </a:spcBef>
        <a:spcAft>
          <a:spcPts val="0"/>
        </a:spcAft>
        <a:defRPr sz="1000" b="0">
          <a:solidFill>
            <a:schemeClr val="tx1"/>
          </a:solidFill>
          <a:latin typeface="Calibre Semibold" panose="020B0703030202060203" pitchFamily="34" charset="0"/>
          <a:ea typeface="+mn-ea"/>
          <a:cs typeface="+mn-cs"/>
        </a:defRPr>
      </a:lvl8pPr>
      <a:lvl9pPr marL="0" indent="0" eaLnBrk="1" hangingPunct="1">
        <a:spcBef>
          <a:spcPts val="300"/>
        </a:spcBef>
        <a:spcAft>
          <a:spcPts val="0"/>
        </a:spcAft>
        <a:buFont typeface="SwissReSansOTLight" panose="04000400000000000000" pitchFamily="82" charset="0"/>
        <a:buNone/>
        <a:defRPr sz="900">
          <a:solidFill>
            <a:schemeClr val="tx1"/>
          </a:solidFill>
          <a:latin typeface="+mn-lt"/>
          <a:ea typeface="+mn-ea"/>
          <a:cs typeface="+mn-cs"/>
        </a:defRPr>
      </a:lvl9pPr>
    </p:bodyStyle>
    <p:otherStyle>
      <a:lvl1pPr marL="0" eaLnBrk="1" hangingPunct="1">
        <a:defRPr sz="1200" kern="1200">
          <a:latin typeface="+mn-lt"/>
          <a:ea typeface="+mn-ea"/>
          <a:cs typeface="+mn-cs"/>
        </a:defRPr>
      </a:lvl1pPr>
      <a:lvl2pPr marL="0" eaLnBrk="1" hangingPunct="1">
        <a:defRPr sz="1000" kern="1200">
          <a:latin typeface="+mn-lt"/>
          <a:ea typeface="+mn-ea"/>
          <a:cs typeface="+mn-cs"/>
        </a:defRPr>
      </a:lvl2pPr>
      <a:lvl3pPr marL="114300" indent="-114300" eaLnBrk="1" hangingPunct="1">
        <a:buFont typeface="+mn-lt" panose="04000400000000000000" pitchFamily="82" charset="0"/>
        <a:buChar char="–"/>
        <a:defRPr sz="1000" kern="1200">
          <a:latin typeface="+mn-lt"/>
          <a:ea typeface="+mn-ea"/>
          <a:cs typeface="+mn-cs"/>
        </a:defRPr>
      </a:lvl3pPr>
      <a:lvl4pPr marL="228600" indent="-114300" eaLnBrk="1" hangingPunct="1">
        <a:buFont typeface="+mn-lt" panose="04000400000000000000" pitchFamily="82" charset="0"/>
        <a:buChar char="–"/>
        <a:defRPr sz="1000" kern="1000">
          <a:latin typeface="+mn-lt"/>
          <a:ea typeface="+mn-ea"/>
          <a:cs typeface="+mn-cs"/>
        </a:defRPr>
      </a:lvl4pPr>
      <a:lvl5pPr marL="342900" indent="-114300" eaLnBrk="1" hangingPunct="1">
        <a:buFont typeface="+mn-lt" panose="04000400000000000000" pitchFamily="82" charset="0"/>
        <a:buChar char="–"/>
        <a:defRPr sz="900" kern="1000">
          <a:latin typeface="+mn-lt"/>
          <a:ea typeface="+mn-ea"/>
          <a:cs typeface="+mn-cs"/>
        </a:defRPr>
      </a:lvl5pPr>
      <a:lvl6pPr marL="0" eaLnBrk="1" hangingPunct="1">
        <a:defRPr sz="900" kern="900">
          <a:latin typeface="+mn-lt"/>
          <a:ea typeface="+mn-ea"/>
          <a:cs typeface="+mn-cs"/>
        </a:defRPr>
      </a:lvl6pPr>
      <a:lvl7pPr marL="0" eaLnBrk="1" hangingPunct="1">
        <a:defRPr sz="900" kern="900">
          <a:latin typeface="+mn-lt"/>
          <a:ea typeface="+mn-ea"/>
          <a:cs typeface="+mn-cs"/>
        </a:defRPr>
      </a:lvl7pPr>
      <a:lvl8pPr marL="0" eaLnBrk="1" hangingPunct="1">
        <a:defRPr sz="900" kern="900">
          <a:latin typeface="+mn-lt"/>
          <a:ea typeface="+mn-ea"/>
          <a:cs typeface="+mn-cs"/>
        </a:defRPr>
      </a:lvl8pPr>
      <a:lvl9pPr marL="0" eaLnBrk="1" hangingPunct="1">
        <a:defRPr sz="900" kern="900">
          <a:latin typeface="+mn-lt"/>
          <a:ea typeface="+mn-ea"/>
          <a:cs typeface="+mn-cs"/>
        </a:defRPr>
      </a:lvl9pPr>
    </p:otherStyle>
  </p:txStyles>
  <p:extLst>
    <p:ext uri="{27BBF7A9-308A-43DC-89C8-2F10F3537804}">
      <p15:sldGuideLst xmlns:p15="http://schemas.microsoft.com/office/powerpoint/2012/main">
        <p15:guide id="1" orient="horz" userDrawn="1">
          <p15:clr>
            <a:srgbClr val="F26B43"/>
          </p15:clr>
        </p15:guide>
        <p15:guide id="2" orient="horz" pos="241" userDrawn="1">
          <p15:clr>
            <a:srgbClr val="F26B43"/>
          </p15:clr>
        </p15:guide>
        <p15:guide id="3" userDrawn="1">
          <p15:clr>
            <a:srgbClr val="F26B43"/>
          </p15:clr>
        </p15:guide>
        <p15:guide id="4" pos="483" userDrawn="1">
          <p15:clr>
            <a:srgbClr val="F26B43"/>
          </p15:clr>
        </p15:guide>
        <p15:guide id="5" orient="horz" pos="490" userDrawn="1">
          <p15:clr>
            <a:srgbClr val="F26B43"/>
          </p15:clr>
        </p15:guide>
        <p15:guide id="6" orient="horz" pos="568" userDrawn="1">
          <p15:clr>
            <a:srgbClr val="F26B43"/>
          </p15:clr>
        </p15:guide>
        <p15:guide id="7" orient="horz" pos="4078" userDrawn="1">
          <p15:clr>
            <a:srgbClr val="F26B43"/>
          </p15:clr>
        </p15:guide>
        <p15:guide id="8" orient="horz" pos="4320" userDrawn="1">
          <p15:clr>
            <a:srgbClr val="F26B43"/>
          </p15:clr>
        </p15:guide>
        <p15:guide id="9" pos="7438" userDrawn="1">
          <p15:clr>
            <a:srgbClr val="F26B43"/>
          </p15:clr>
        </p15:guide>
        <p15:guide id="10" pos="7680" userDrawn="1">
          <p15:clr>
            <a:srgbClr val="F26B43"/>
          </p15:clr>
        </p15:guide>
        <p15:guide id="11" orient="horz" pos="3751" userDrawn="1">
          <p15:clr>
            <a:srgbClr val="F26B43"/>
          </p15:clr>
        </p15:guide>
        <p15:guide id="12" orient="horz" pos="3829" userDrawn="1">
          <p15:clr>
            <a:srgbClr val="F26B43"/>
          </p15:clr>
        </p15:guide>
        <p15:guide id="13" orient="horz" pos="3425" userDrawn="1">
          <p15:clr>
            <a:srgbClr val="F26B43"/>
          </p15:clr>
        </p15:guide>
        <p15:guide id="14" orient="horz" pos="3503" userDrawn="1">
          <p15:clr>
            <a:srgbClr val="F26B43"/>
          </p15:clr>
        </p15:guide>
        <p15:guide id="15" orient="horz" pos="3099" userDrawn="1">
          <p15:clr>
            <a:srgbClr val="F26B43"/>
          </p15:clr>
        </p15:guide>
        <p15:guide id="16" orient="horz" pos="3177" userDrawn="1">
          <p15:clr>
            <a:srgbClr val="F26B43"/>
          </p15:clr>
        </p15:guide>
        <p15:guide id="17" orient="horz" pos="2773" userDrawn="1">
          <p15:clr>
            <a:srgbClr val="F26B43"/>
          </p15:clr>
        </p15:guide>
        <p15:guide id="18" orient="horz" pos="2851" userDrawn="1">
          <p15:clr>
            <a:srgbClr val="F26B43"/>
          </p15:clr>
        </p15:guide>
        <p15:guide id="19" orient="horz" pos="2447" userDrawn="1">
          <p15:clr>
            <a:srgbClr val="F26B43"/>
          </p15:clr>
        </p15:guide>
        <p15:guide id="20" orient="horz" pos="2525" userDrawn="1">
          <p15:clr>
            <a:srgbClr val="F26B43"/>
          </p15:clr>
        </p15:guide>
        <p15:guide id="21" orient="horz" pos="2121" userDrawn="1">
          <p15:clr>
            <a:srgbClr val="F26B43"/>
          </p15:clr>
        </p15:guide>
        <p15:guide id="22" orient="horz" pos="2199" userDrawn="1">
          <p15:clr>
            <a:srgbClr val="F26B43"/>
          </p15:clr>
        </p15:guide>
        <p15:guide id="23" orient="horz" pos="1794" userDrawn="1">
          <p15:clr>
            <a:srgbClr val="F26B43"/>
          </p15:clr>
        </p15:guide>
        <p15:guide id="24" orient="horz" pos="1872" userDrawn="1">
          <p15:clr>
            <a:srgbClr val="F26B43"/>
          </p15:clr>
        </p15:guide>
        <p15:guide id="25" orient="horz" pos="1468" userDrawn="1">
          <p15:clr>
            <a:srgbClr val="F26B43"/>
          </p15:clr>
        </p15:guide>
        <p15:guide id="26" orient="horz" pos="1546" userDrawn="1">
          <p15:clr>
            <a:srgbClr val="F26B43"/>
          </p15:clr>
        </p15:guide>
        <p15:guide id="27" orient="horz" pos="1142" userDrawn="1">
          <p15:clr>
            <a:srgbClr val="F26B43"/>
          </p15:clr>
        </p15:guide>
        <p15:guide id="28" orient="horz" pos="1220" userDrawn="1">
          <p15:clr>
            <a:srgbClr val="F26B43"/>
          </p15:clr>
        </p15:guide>
        <p15:guide id="29" orient="horz" pos="816" userDrawn="1">
          <p15:clr>
            <a:srgbClr val="F26B43"/>
          </p15:clr>
        </p15:guide>
        <p15:guide id="30" orient="horz" pos="894" userDrawn="1">
          <p15:clr>
            <a:srgbClr val="F26B43"/>
          </p15:clr>
        </p15:guide>
        <p15:guide id="31" pos="2749" userDrawn="1">
          <p15:clr>
            <a:srgbClr val="F26B43"/>
          </p15:clr>
        </p15:guide>
        <p15:guide id="32" pos="2827" userDrawn="1">
          <p15:clr>
            <a:srgbClr val="F26B43"/>
          </p15:clr>
        </p15:guide>
        <p15:guide id="33" pos="991" userDrawn="1">
          <p15:clr>
            <a:srgbClr val="F26B43"/>
          </p15:clr>
        </p15:guide>
        <p15:guide id="34" pos="1069" userDrawn="1">
          <p15:clr>
            <a:srgbClr val="F26B43"/>
          </p15:clr>
        </p15:guide>
        <p15:guide id="35" pos="3335" userDrawn="1">
          <p15:clr>
            <a:srgbClr val="F26B43"/>
          </p15:clr>
        </p15:guide>
        <p15:guide id="36" pos="3413" userDrawn="1">
          <p15:clr>
            <a:srgbClr val="F26B43"/>
          </p15:clr>
        </p15:guide>
        <p15:guide id="37" pos="1584" userDrawn="1">
          <p15:clr>
            <a:srgbClr val="F26B43"/>
          </p15:clr>
        </p15:guide>
        <p15:guide id="38" pos="1655" userDrawn="1">
          <p15:clr>
            <a:srgbClr val="F26B43"/>
          </p15:clr>
        </p15:guide>
        <p15:guide id="39" pos="2163" userDrawn="1">
          <p15:clr>
            <a:srgbClr val="F26B43"/>
          </p15:clr>
        </p15:guide>
        <p15:guide id="40" pos="2241" userDrawn="1">
          <p15:clr>
            <a:srgbClr val="F26B43"/>
          </p15:clr>
        </p15:guide>
        <p15:guide id="41" pos="3921" userDrawn="1">
          <p15:clr>
            <a:srgbClr val="F26B43"/>
          </p15:clr>
        </p15:guide>
        <p15:guide id="42" pos="3999" userDrawn="1">
          <p15:clr>
            <a:srgbClr val="F26B43"/>
          </p15:clr>
        </p15:guide>
        <p15:guide id="43" pos="6266" userDrawn="1">
          <p15:clr>
            <a:srgbClr val="F26B43"/>
          </p15:clr>
        </p15:guide>
        <p15:guide id="44" pos="6344" userDrawn="1">
          <p15:clr>
            <a:srgbClr val="F26B43"/>
          </p15:clr>
        </p15:guide>
        <p15:guide id="45" pos="4507" userDrawn="1">
          <p15:clr>
            <a:srgbClr val="F26B43"/>
          </p15:clr>
        </p15:guide>
        <p15:guide id="46" pos="4585" userDrawn="1">
          <p15:clr>
            <a:srgbClr val="F26B43"/>
          </p15:clr>
        </p15:guide>
        <p15:guide id="47" pos="6852" userDrawn="1">
          <p15:clr>
            <a:srgbClr val="F26B43"/>
          </p15:clr>
        </p15:guide>
        <p15:guide id="48" pos="6930" userDrawn="1">
          <p15:clr>
            <a:srgbClr val="F26B43"/>
          </p15:clr>
        </p15:guide>
        <p15:guide id="49" pos="5088" userDrawn="1">
          <p15:clr>
            <a:srgbClr val="F26B43"/>
          </p15:clr>
        </p15:guide>
        <p15:guide id="50" pos="5172" userDrawn="1">
          <p15:clr>
            <a:srgbClr val="F26B43"/>
          </p15:clr>
        </p15:guide>
        <p15:guide id="51" pos="5680" userDrawn="1">
          <p15:clr>
            <a:srgbClr val="F26B43"/>
          </p15:clr>
        </p15:guide>
        <p15:guide id="52" pos="5758" userDrawn="1">
          <p15:clr>
            <a:srgbClr val="F26B43"/>
          </p15:clr>
        </p15:guide>
        <p15:guide id="53" orient="horz" pos="163" userDrawn="1">
          <p15:clr>
            <a:srgbClr val="F26B43"/>
          </p15:clr>
        </p15:guide>
        <p15:guide id="54" orient="horz" pos="4156" userDrawn="1">
          <p15:clr>
            <a:srgbClr val="F26B43"/>
          </p15:clr>
        </p15:guide>
        <p15:guide id="55" orient="horz" pos="3957" userDrawn="1">
          <p15:clr>
            <a:srgbClr val="FBAE40"/>
          </p15:clr>
        </p15:guide>
        <p15:guide id="56" pos="3650" userDrawn="1">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chart" Target="../charts/chart1.xml"/><Relationship Id="rId3" Type="http://schemas.openxmlformats.org/officeDocument/2006/relationships/slideLayout" Target="../slideLayouts/slideLayout2.xml"/><Relationship Id="rId7" Type="http://schemas.openxmlformats.org/officeDocument/2006/relationships/image" Target="../media/image3.wmf"/><Relationship Id="rId2" Type="http://schemas.openxmlformats.org/officeDocument/2006/relationships/customXml" Target="../../customXml/item23.xml"/><Relationship Id="rId1" Type="http://schemas.openxmlformats.org/officeDocument/2006/relationships/customXml" Target="../../customXml/item22.xml"/><Relationship Id="rId6" Type="http://schemas.openxmlformats.org/officeDocument/2006/relationships/image" Target="../media/image2.wmf"/><Relationship Id="rId5" Type="http://schemas.openxmlformats.org/officeDocument/2006/relationships/image" Target="../media/image1.wmf"/><Relationship Id="rId4"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chart" Target="../charts/chart6.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9.xml"/><Relationship Id="rId2" Type="http://schemas.openxmlformats.org/officeDocument/2006/relationships/customXml" Target="../../customXml/item25.xml"/><Relationship Id="rId1" Type="http://schemas.openxmlformats.org/officeDocument/2006/relationships/customXml" Target="../../customXml/item24.xml"/><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slide_1_title_text">
            <a:extLst>
              <a:ext uri="{FF2B5EF4-FFF2-40B4-BE49-F238E27FC236}">
                <a16:creationId xmlns:a16="http://schemas.microsoft.com/office/drawing/2014/main" id="{C5388F5D-F830-44A8-A03F-385A1A7045A1}"/>
              </a:ext>
            </a:extLst>
          </p:cNvPr>
          <p:cNvSpPr>
            <a:spLocks noGrp="1"/>
          </p:cNvSpPr>
          <p:nvPr>
            <p:ph type="body" sz="quarter" idx="12"/>
          </p:nvPr>
        </p:nvSpPr>
        <p:spPr>
          <a:xfrm>
            <a:off x="768096" y="1133295"/>
            <a:ext cx="9303004" cy="1257301"/>
          </a:xfrm>
        </p:spPr>
        <p:txBody>
          <a:bodyPr lIns="0" tIns="0" rIns="0" bIns="0" anchor="t"/>
          <a:lstStyle/>
          <a:p>
            <a:pPr lvl="1">
              <a:spcBef>
                <a:spcPts val="0"/>
              </a:spcBef>
              <a:spcAft>
                <a:spcPts val="0"/>
              </a:spcAft>
            </a:pPr>
            <a:r>
              <a:rPr dirty="0"/>
              <a:t>Fort Lauderdale Offices See Firming Rents Amid </a:t>
            </a:r>
            <a:r>
              <a:rPr lang="en-US" dirty="0"/>
              <a:t>Suburban Space Givebacks</a:t>
            </a:r>
          </a:p>
        </p:txBody>
      </p:sp>
      <p:sp>
        <p:nvSpPr>
          <p:cNvPr id="24" name="slide_1_ticker_1_text">
            <a:extLst>
              <a:ext uri="{FF2B5EF4-FFF2-40B4-BE49-F238E27FC236}">
                <a16:creationId xmlns:a16="http://schemas.microsoft.com/office/drawing/2014/main" id="{C1D238A5-FDDA-42AC-9258-362A780BE547}"/>
              </a:ext>
            </a:extLst>
          </p:cNvPr>
          <p:cNvSpPr>
            <a:spLocks noGrp="1"/>
          </p:cNvSpPr>
          <p:nvPr>
            <p:ph type="body" sz="quarter" idx="14"/>
          </p:nvPr>
        </p:nvSpPr>
        <p:spPr>
          <a:xfrm>
            <a:off x="987552" y="2395728"/>
            <a:ext cx="1295400" cy="423672"/>
          </a:xfrm>
        </p:spPr>
        <p:txBody>
          <a:bodyPr/>
          <a:lstStyle/>
          <a:p>
            <a:r>
              <a:rPr lang="en-US" dirty="0"/>
              <a:t>18.6%</a:t>
            </a:r>
          </a:p>
          <a:p>
            <a:endParaRPr lang="en-US" dirty="0"/>
          </a:p>
        </p:txBody>
      </p:sp>
      <p:sp>
        <p:nvSpPr>
          <p:cNvPr id="25" name="slide_1_ticker_2_text">
            <a:extLst>
              <a:ext uri="{FF2B5EF4-FFF2-40B4-BE49-F238E27FC236}">
                <a16:creationId xmlns:a16="http://schemas.microsoft.com/office/drawing/2014/main" id="{22A74990-575E-4071-A4F1-729D27CBE184}"/>
              </a:ext>
            </a:extLst>
          </p:cNvPr>
          <p:cNvSpPr>
            <a:spLocks noGrp="1"/>
          </p:cNvSpPr>
          <p:nvPr>
            <p:ph type="body" sz="quarter" idx="16"/>
          </p:nvPr>
        </p:nvSpPr>
        <p:spPr>
          <a:xfrm>
            <a:off x="2847927" y="2395728"/>
            <a:ext cx="1261872" cy="439388"/>
          </a:xfrm>
        </p:spPr>
        <p:txBody>
          <a:bodyPr/>
          <a:lstStyle/>
          <a:p>
            <a:r>
              <a:rPr lang="en-US" dirty="0"/>
              <a:t>(83,163)</a:t>
            </a:r>
          </a:p>
        </p:txBody>
      </p:sp>
      <p:sp>
        <p:nvSpPr>
          <p:cNvPr id="26" name="slide_1_ticker_3_text">
            <a:extLst>
              <a:ext uri="{FF2B5EF4-FFF2-40B4-BE49-F238E27FC236}">
                <a16:creationId xmlns:a16="http://schemas.microsoft.com/office/drawing/2014/main" id="{8EB38D33-A0BD-4CC0-A581-44EB9A4593F7}"/>
              </a:ext>
            </a:extLst>
          </p:cNvPr>
          <p:cNvSpPr>
            <a:spLocks noGrp="1"/>
          </p:cNvSpPr>
          <p:nvPr>
            <p:ph type="body" sz="quarter" idx="18"/>
          </p:nvPr>
        </p:nvSpPr>
        <p:spPr>
          <a:xfrm>
            <a:off x="4708302" y="2395728"/>
            <a:ext cx="1261872" cy="423672"/>
          </a:xfrm>
        </p:spPr>
        <p:txBody>
          <a:bodyPr/>
          <a:lstStyle/>
          <a:p>
            <a:r>
              <a:rPr lang="en-US" dirty="0"/>
              <a:t>0</a:t>
            </a:r>
          </a:p>
        </p:txBody>
      </p:sp>
      <p:sp>
        <p:nvSpPr>
          <p:cNvPr id="44" name="slide_1_ticker_4_text">
            <a:extLst>
              <a:ext uri="{FF2B5EF4-FFF2-40B4-BE49-F238E27FC236}">
                <a16:creationId xmlns:a16="http://schemas.microsoft.com/office/drawing/2014/main" id="{FF173344-A294-4063-ADB8-13819E1DDEB7}"/>
              </a:ext>
            </a:extLst>
          </p:cNvPr>
          <p:cNvSpPr>
            <a:spLocks noGrp="1"/>
          </p:cNvSpPr>
          <p:nvPr>
            <p:ph type="body" sz="quarter" idx="20"/>
          </p:nvPr>
        </p:nvSpPr>
        <p:spPr>
          <a:xfrm>
            <a:off x="6568678" y="2395728"/>
            <a:ext cx="1261872" cy="439388"/>
          </a:xfrm>
        </p:spPr>
        <p:txBody>
          <a:bodyPr/>
          <a:lstStyle/>
          <a:p>
            <a:r>
              <a:rPr lang="en-US" dirty="0"/>
              <a:t>176,500</a:t>
            </a:r>
          </a:p>
        </p:txBody>
      </p:sp>
      <p:grpSp>
        <p:nvGrpSpPr>
          <p:cNvPr id="20" name="Group 19">
            <a:extLst>
              <a:ext uri="{FF2B5EF4-FFF2-40B4-BE49-F238E27FC236}">
                <a16:creationId xmlns:a16="http://schemas.microsoft.com/office/drawing/2014/main" id="{C62FD356-E81D-4DF4-BF75-3B3C7734FD50}"/>
              </a:ext>
            </a:extLst>
          </p:cNvPr>
          <p:cNvGrpSpPr/>
          <p:nvPr/>
        </p:nvGrpSpPr>
        <p:grpSpPr>
          <a:xfrm>
            <a:off x="-1447800" y="2270918"/>
            <a:ext cx="1295400" cy="1662113"/>
            <a:chOff x="-1447800" y="2270918"/>
            <a:chExt cx="1295400" cy="1662113"/>
          </a:xfrm>
        </p:grpSpPr>
        <p:sp>
          <p:nvSpPr>
            <p:cNvPr id="21" name="Rectangle 20">
              <a:extLst>
                <a:ext uri="{FF2B5EF4-FFF2-40B4-BE49-F238E27FC236}">
                  <a16:creationId xmlns:a16="http://schemas.microsoft.com/office/drawing/2014/main" id="{5C19B3A4-B4CA-45A2-AFDF-DD2E8EC1FFB4}"/>
                </a:ext>
              </a:extLst>
            </p:cNvPr>
            <p:cNvSpPr/>
            <p:nvPr/>
          </p:nvSpPr>
          <p:spPr>
            <a:xfrm>
              <a:off x="-1447800" y="2270918"/>
              <a:ext cx="1295400" cy="1662113"/>
            </a:xfrm>
            <a:prstGeom prst="rect">
              <a:avLst/>
            </a:prstGeom>
            <a:solidFill>
              <a:srgbClr val="AD2A2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l">
                <a:spcAft>
                  <a:spcPts val="300"/>
                </a:spcAft>
              </a:pPr>
              <a:r>
                <a:rPr lang="en-US" sz="1050" dirty="0">
                  <a:solidFill>
                    <a:schemeClr val="bg1"/>
                  </a:solidFill>
                </a:rPr>
                <a:t>Copy and paste one of these arrows into the “add arrow” picture boxes as needed. They are vector objects that will perfectly fill the space.</a:t>
              </a:r>
            </a:p>
            <a:p>
              <a:pPr algn="l">
                <a:spcAft>
                  <a:spcPts val="300"/>
                </a:spcAft>
              </a:pPr>
              <a:endParaRPr lang="en-US" sz="1050" dirty="0">
                <a:solidFill>
                  <a:schemeClr val="bg1"/>
                </a:solidFill>
              </a:endParaRPr>
            </a:p>
          </p:txBody>
        </p:sp>
        <p:sp>
          <p:nvSpPr>
            <p:cNvPr id="22" name="Rectangle 21">
              <a:extLst>
                <a:ext uri="{FF2B5EF4-FFF2-40B4-BE49-F238E27FC236}">
                  <a16:creationId xmlns:a16="http://schemas.microsoft.com/office/drawing/2014/main" id="{7FF38DDF-E48C-4F6B-9C2E-7468573C08E7}"/>
                </a:ext>
              </a:extLst>
            </p:cNvPr>
            <p:cNvSpPr/>
            <p:nvPr/>
          </p:nvSpPr>
          <p:spPr>
            <a:xfrm>
              <a:off x="-1369315" y="3636076"/>
              <a:ext cx="1140715" cy="16611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grpSp>
      <p:pic>
        <p:nvPicPr>
          <p:cNvPr id="23" name="up_arrow_picture">
            <a:extLst>
              <a:ext uri="{FF2B5EF4-FFF2-40B4-BE49-F238E27FC236}">
                <a16:creationId xmlns:a16="http://schemas.microsoft.com/office/drawing/2014/main" id="{637EE5F1-D9AE-423F-AFFA-2382C6203FEC}"/>
              </a:ext>
            </a:extLst>
          </p:cNvPr>
          <p:cNvPicPr>
            <a:picLocks noChangeAspect="1"/>
          </p:cNvPicPr>
          <p:nvPr/>
        </p:nvPicPr>
        <p:blipFill>
          <a:blip r:embed="rId5"/>
          <a:stretch>
            <a:fillRect/>
          </a:stretch>
        </p:blipFill>
        <p:spPr>
          <a:xfrm>
            <a:off x="-1354671" y="3638716"/>
            <a:ext cx="169164" cy="167640"/>
          </a:xfrm>
          <a:prstGeom prst="rect">
            <a:avLst/>
          </a:prstGeom>
        </p:spPr>
      </p:pic>
      <p:pic>
        <p:nvPicPr>
          <p:cNvPr id="28" name="down_arrow_picture">
            <a:extLst>
              <a:ext uri="{FF2B5EF4-FFF2-40B4-BE49-F238E27FC236}">
                <a16:creationId xmlns:a16="http://schemas.microsoft.com/office/drawing/2014/main" id="{4613C212-D3B2-431C-ABBE-B99FBB055811}"/>
              </a:ext>
            </a:extLst>
          </p:cNvPr>
          <p:cNvPicPr>
            <a:picLocks noChangeAspect="1"/>
          </p:cNvPicPr>
          <p:nvPr/>
        </p:nvPicPr>
        <p:blipFill>
          <a:blip r:embed="rId6"/>
          <a:stretch>
            <a:fillRect/>
          </a:stretch>
        </p:blipFill>
        <p:spPr>
          <a:xfrm>
            <a:off x="-829058" y="3636076"/>
            <a:ext cx="169164" cy="169164"/>
          </a:xfrm>
          <a:prstGeom prst="rect">
            <a:avLst/>
          </a:prstGeom>
        </p:spPr>
      </p:pic>
      <p:pic>
        <p:nvPicPr>
          <p:cNvPr id="29" name="neutral_arrow_picture">
            <a:extLst>
              <a:ext uri="{FF2B5EF4-FFF2-40B4-BE49-F238E27FC236}">
                <a16:creationId xmlns:a16="http://schemas.microsoft.com/office/drawing/2014/main" id="{E1369C33-F4BD-4F9C-86A3-6E83CCD55A9E}"/>
              </a:ext>
            </a:extLst>
          </p:cNvPr>
          <p:cNvPicPr>
            <a:picLocks noChangeAspect="1"/>
          </p:cNvPicPr>
          <p:nvPr/>
        </p:nvPicPr>
        <p:blipFill>
          <a:blip r:embed="rId7"/>
          <a:stretch>
            <a:fillRect/>
          </a:stretch>
        </p:blipFill>
        <p:spPr>
          <a:xfrm>
            <a:off x="-1086149" y="3636076"/>
            <a:ext cx="169164" cy="169164"/>
          </a:xfrm>
          <a:prstGeom prst="rect">
            <a:avLst/>
          </a:prstGeom>
        </p:spPr>
      </p:pic>
      <p:sp>
        <p:nvSpPr>
          <p:cNvPr id="2" name="slide_1_ticker_5_text">
            <a:extLst>
              <a:ext uri="{FF2B5EF4-FFF2-40B4-BE49-F238E27FC236}">
                <a16:creationId xmlns:a16="http://schemas.microsoft.com/office/drawing/2014/main" id="{B8660A7D-72C7-E113-7168-BA2B248429D8}"/>
              </a:ext>
            </a:extLst>
          </p:cNvPr>
          <p:cNvSpPr txBox="1">
            <a:spLocks/>
          </p:cNvSpPr>
          <p:nvPr/>
        </p:nvSpPr>
        <p:spPr>
          <a:xfrm>
            <a:off x="8429054" y="2395728"/>
            <a:ext cx="1261872" cy="453898"/>
          </a:xfrm>
          <a:prstGeom prst="rect">
            <a:avLst/>
          </a:prstGeom>
        </p:spPr>
        <p:txBody>
          <a:bodyPr vert="horz" wrap="none" lIns="0" tIns="0" rIns="72000" bIns="0" rtlCol="0" anchor="t" anchorCtr="0">
            <a:noAutofit/>
          </a:bodyPr>
          <a:lstStyle>
            <a:lvl1pPr marL="0" eaLnBrk="1" hangingPunct="1">
              <a:spcBef>
                <a:spcPts val="0"/>
              </a:spcBef>
              <a:spcAft>
                <a:spcPts val="0"/>
              </a:spcAft>
              <a:defRPr sz="2800">
                <a:solidFill>
                  <a:schemeClr val="accent6"/>
                </a:solidFill>
                <a:latin typeface="Calibre Light" panose="020B0303030202060203" pitchFamily="34" charset="0"/>
                <a:ea typeface="+mn-ea"/>
                <a:cs typeface="+mn-cs"/>
              </a:defRPr>
            </a:lvl1pPr>
            <a:lvl2pPr marL="0" indent="0" eaLnBrk="1" hangingPunct="1">
              <a:spcBef>
                <a:spcPts val="200"/>
              </a:spcBef>
              <a:spcAft>
                <a:spcPts val="0"/>
              </a:spcAft>
              <a:buClr>
                <a:srgbClr val="17E88F"/>
              </a:buClr>
              <a:buFontTx/>
              <a:buNone/>
              <a:defRPr sz="850" b="0">
                <a:solidFill>
                  <a:srgbClr val="538184"/>
                </a:solidFill>
                <a:latin typeface="+mn-lt"/>
                <a:ea typeface="+mn-ea"/>
                <a:cs typeface="+mn-cs"/>
              </a:defRPr>
            </a:lvl2pPr>
            <a:lvl3pPr marL="0" indent="0" eaLnBrk="1" hangingPunct="1">
              <a:spcBef>
                <a:spcPts val="1200"/>
              </a:spcBef>
              <a:spcAft>
                <a:spcPts val="0"/>
              </a:spcAft>
              <a:defRPr sz="1200">
                <a:solidFill>
                  <a:schemeClr val="accent6"/>
                </a:solidFill>
                <a:latin typeface="Calibre Medium" panose="020B0603030202060203" pitchFamily="34" charset="0"/>
                <a:ea typeface="+mn-ea"/>
                <a:cs typeface="+mn-cs"/>
              </a:defRPr>
            </a:lvl3pPr>
            <a:lvl4pPr marL="0" indent="0" eaLnBrk="1" hangingPunct="1">
              <a:spcBef>
                <a:spcPts val="600"/>
              </a:spcBef>
              <a:spcAft>
                <a:spcPts val="600"/>
              </a:spcAft>
              <a:buClrTx/>
              <a:buFont typeface="SwissReSansOTLight" panose="04000400000000000000" pitchFamily="82" charset="0"/>
              <a:buNone/>
              <a:defRPr sz="1050">
                <a:solidFill>
                  <a:schemeClr val="tx1"/>
                </a:solidFill>
                <a:latin typeface="+mn-lt"/>
                <a:ea typeface="+mn-ea"/>
                <a:cs typeface="+mn-cs"/>
              </a:defRPr>
            </a:lvl4pPr>
            <a:lvl5pPr marL="171450" indent="-171450" eaLnBrk="1" hangingPunct="1">
              <a:spcBef>
                <a:spcPts val="300"/>
              </a:spcBef>
              <a:spcAft>
                <a:spcPts val="300"/>
              </a:spcAft>
              <a:buFont typeface="Arial" panose="020B0604020202020204" pitchFamily="34" charset="0"/>
              <a:buChar char="‒"/>
              <a:defRPr sz="1050" b="0">
                <a:solidFill>
                  <a:schemeClr val="tx1"/>
                </a:solidFill>
                <a:latin typeface="+mn-lt"/>
                <a:ea typeface="+mn-ea"/>
                <a:cs typeface="+mn-cs"/>
              </a:defRPr>
            </a:lvl5pPr>
            <a:lvl6pPr marL="344488" indent="-171450" eaLnBrk="1" hangingPunct="1">
              <a:spcBef>
                <a:spcPts val="300"/>
              </a:spcBef>
              <a:spcAft>
                <a:spcPts val="300"/>
              </a:spcAft>
              <a:buClr>
                <a:schemeClr val="tx1"/>
              </a:buClr>
              <a:buFont typeface="Arial" panose="020B0604020202020204" pitchFamily="34" charset="0"/>
              <a:buChar char="‒"/>
              <a:tabLst/>
              <a:defRPr sz="1050" b="0" i="0">
                <a:solidFill>
                  <a:schemeClr val="tx1"/>
                </a:solidFill>
                <a:latin typeface="+mn-lt"/>
                <a:ea typeface="+mn-ea"/>
                <a:cs typeface="+mn-cs"/>
              </a:defRPr>
            </a:lvl6pPr>
            <a:lvl7pPr marL="0" indent="0" eaLnBrk="1" hangingPunct="1">
              <a:spcBef>
                <a:spcPts val="1200"/>
              </a:spcBef>
              <a:defRPr sz="1100" cap="none" baseline="0">
                <a:solidFill>
                  <a:schemeClr val="tx1"/>
                </a:solidFill>
                <a:latin typeface="+mn-lt"/>
                <a:ea typeface="+mn-ea"/>
                <a:cs typeface="+mn-cs"/>
              </a:defRPr>
            </a:lvl7pPr>
            <a:lvl8pPr marL="0" indent="0" eaLnBrk="1" hangingPunct="1">
              <a:spcBef>
                <a:spcPts val="900"/>
              </a:spcBef>
              <a:spcAft>
                <a:spcPts val="0"/>
              </a:spcAft>
              <a:defRPr sz="1000" b="0">
                <a:solidFill>
                  <a:schemeClr val="tx1"/>
                </a:solidFill>
                <a:latin typeface="Calibre Semibold" panose="020B0703030202060203" pitchFamily="34" charset="0"/>
                <a:ea typeface="+mn-ea"/>
                <a:cs typeface="+mn-cs"/>
              </a:defRPr>
            </a:lvl8pPr>
            <a:lvl9pPr marL="0" indent="0" eaLnBrk="1" hangingPunct="1">
              <a:spcBef>
                <a:spcPts val="300"/>
              </a:spcBef>
              <a:spcAft>
                <a:spcPts val="0"/>
              </a:spcAft>
              <a:buFont typeface="SwissReSansOTLight" panose="04000400000000000000" pitchFamily="82" charset="0"/>
              <a:buNone/>
              <a:defRPr sz="900">
                <a:solidFill>
                  <a:schemeClr val="tx1"/>
                </a:solidFill>
                <a:latin typeface="+mn-lt"/>
                <a:ea typeface="+mn-ea"/>
                <a:cs typeface="+mn-cs"/>
              </a:defRPr>
            </a:lvl9pPr>
          </a:lstStyle>
          <a:p>
            <a:r>
              <a:rPr lang="en-US" dirty="0"/>
              <a:t>$28.16</a:t>
            </a:r>
          </a:p>
        </p:txBody>
      </p:sp>
      <p:sp>
        <p:nvSpPr>
          <p:cNvPr id="6" name="slide_1_market_sector_title_text">
            <a:extLst>
              <a:ext uri="{FF2B5EF4-FFF2-40B4-BE49-F238E27FC236}">
                <a16:creationId xmlns:a16="http://schemas.microsoft.com/office/drawing/2014/main" id="{0BDBB92D-53A0-8DE8-B08B-BCB6E89D9A27}"/>
              </a:ext>
            </a:extLst>
          </p:cNvPr>
          <p:cNvSpPr txBox="1">
            <a:spLocks/>
          </p:cNvSpPr>
          <p:nvPr/>
        </p:nvSpPr>
        <p:spPr>
          <a:xfrm>
            <a:off x="768096" y="790383"/>
            <a:ext cx="5327904" cy="164307"/>
          </a:xfrm>
          <a:prstGeom prst="rect">
            <a:avLst/>
          </a:prstGeom>
        </p:spPr>
        <p:txBody>
          <a:bodyPr vert="horz" lIns="0" tIns="0" rIns="0" bIns="0" rtlCol="0" anchor="t" anchorCtr="0">
            <a:noAutofit/>
          </a:bodyPr>
          <a:lstStyle>
            <a:lvl1pPr marL="0" eaLnBrk="1" hangingPunct="1">
              <a:spcBef>
                <a:spcPts val="0"/>
              </a:spcBef>
              <a:spcAft>
                <a:spcPts val="600"/>
              </a:spcAft>
              <a:defRPr sz="1200" cap="all" baseline="0">
                <a:solidFill>
                  <a:schemeClr val="tx1"/>
                </a:solidFill>
                <a:latin typeface="+mn-lt"/>
                <a:ea typeface="+mn-ea"/>
                <a:cs typeface="+mn-cs"/>
              </a:defRPr>
            </a:lvl1pPr>
            <a:lvl2pPr marL="0" indent="0" eaLnBrk="1" hangingPunct="1">
              <a:lnSpc>
                <a:spcPct val="90000"/>
              </a:lnSpc>
              <a:spcBef>
                <a:spcPts val="0"/>
              </a:spcBef>
              <a:spcAft>
                <a:spcPts val="0"/>
              </a:spcAft>
              <a:buClr>
                <a:srgbClr val="17E88F"/>
              </a:buClr>
              <a:buFontTx/>
              <a:buNone/>
              <a:defRPr sz="4400" b="0">
                <a:solidFill>
                  <a:schemeClr val="accent6"/>
                </a:solidFill>
                <a:latin typeface="+mj-lt"/>
                <a:ea typeface="+mn-ea"/>
                <a:cs typeface="+mn-cs"/>
              </a:defRPr>
            </a:lvl2pPr>
            <a:lvl3pPr marL="0" indent="0" eaLnBrk="1" hangingPunct="1">
              <a:spcBef>
                <a:spcPts val="1200"/>
              </a:spcBef>
              <a:spcAft>
                <a:spcPts val="0"/>
              </a:spcAft>
              <a:defRPr sz="1200">
                <a:solidFill>
                  <a:schemeClr val="accent6"/>
                </a:solidFill>
                <a:latin typeface="Calibre Medium" panose="020B0603030202060203" pitchFamily="34" charset="0"/>
                <a:ea typeface="+mn-ea"/>
                <a:cs typeface="+mn-cs"/>
              </a:defRPr>
            </a:lvl3pPr>
            <a:lvl4pPr marL="0" indent="0" eaLnBrk="1" hangingPunct="1">
              <a:spcBef>
                <a:spcPts val="600"/>
              </a:spcBef>
              <a:spcAft>
                <a:spcPts val="600"/>
              </a:spcAft>
              <a:buClrTx/>
              <a:buFont typeface="SwissReSansOTLight" panose="04000400000000000000" pitchFamily="82" charset="0"/>
              <a:buNone/>
              <a:defRPr sz="1050">
                <a:solidFill>
                  <a:schemeClr val="tx1"/>
                </a:solidFill>
                <a:latin typeface="+mn-lt"/>
                <a:ea typeface="+mn-ea"/>
                <a:cs typeface="+mn-cs"/>
              </a:defRPr>
            </a:lvl4pPr>
            <a:lvl5pPr marL="171450" indent="-171450" eaLnBrk="1" hangingPunct="1">
              <a:spcBef>
                <a:spcPts val="300"/>
              </a:spcBef>
              <a:spcAft>
                <a:spcPts val="300"/>
              </a:spcAft>
              <a:buFont typeface="Arial" panose="020B0604020202020204" pitchFamily="34" charset="0"/>
              <a:buChar char="‒"/>
              <a:defRPr sz="1050" b="0">
                <a:solidFill>
                  <a:schemeClr val="tx1"/>
                </a:solidFill>
                <a:latin typeface="+mn-lt"/>
                <a:ea typeface="+mn-ea"/>
                <a:cs typeface="+mn-cs"/>
              </a:defRPr>
            </a:lvl5pPr>
            <a:lvl6pPr marL="344488" indent="-171450" eaLnBrk="1" hangingPunct="1">
              <a:spcBef>
                <a:spcPts val="300"/>
              </a:spcBef>
              <a:spcAft>
                <a:spcPts val="300"/>
              </a:spcAft>
              <a:buClr>
                <a:schemeClr val="tx1"/>
              </a:buClr>
              <a:buFont typeface="Arial" panose="020B0604020202020204" pitchFamily="34" charset="0"/>
              <a:buChar char="‒"/>
              <a:tabLst/>
              <a:defRPr sz="1050" b="0" i="0">
                <a:solidFill>
                  <a:schemeClr val="tx1"/>
                </a:solidFill>
                <a:latin typeface="+mn-lt"/>
                <a:ea typeface="+mn-ea"/>
                <a:cs typeface="+mn-cs"/>
              </a:defRPr>
            </a:lvl6pPr>
            <a:lvl7pPr marL="0" indent="0" eaLnBrk="1" hangingPunct="1">
              <a:spcBef>
                <a:spcPts val="1200"/>
              </a:spcBef>
              <a:defRPr sz="1100" cap="none" baseline="0">
                <a:solidFill>
                  <a:schemeClr val="tx1"/>
                </a:solidFill>
                <a:latin typeface="+mn-lt"/>
                <a:ea typeface="+mn-ea"/>
                <a:cs typeface="+mn-cs"/>
              </a:defRPr>
            </a:lvl7pPr>
            <a:lvl8pPr marL="0" indent="0" eaLnBrk="1" hangingPunct="1">
              <a:spcBef>
                <a:spcPts val="900"/>
              </a:spcBef>
              <a:spcAft>
                <a:spcPts val="0"/>
              </a:spcAft>
              <a:defRPr sz="1000" b="0">
                <a:solidFill>
                  <a:schemeClr val="tx1"/>
                </a:solidFill>
                <a:latin typeface="Calibre Semibold" panose="020B0703030202060203" pitchFamily="34" charset="0"/>
                <a:ea typeface="+mn-ea"/>
                <a:cs typeface="+mn-cs"/>
              </a:defRPr>
            </a:lvl8pPr>
            <a:lvl9pPr marL="0" indent="0" eaLnBrk="1" hangingPunct="1">
              <a:spcBef>
                <a:spcPts val="300"/>
              </a:spcBef>
              <a:spcAft>
                <a:spcPts val="0"/>
              </a:spcAft>
              <a:buFont typeface="SwissReSansOTLight" panose="04000400000000000000" pitchFamily="82" charset="0"/>
              <a:buNone/>
              <a:defRPr sz="900">
                <a:solidFill>
                  <a:schemeClr val="tx1"/>
                </a:solidFill>
                <a:latin typeface="+mn-lt"/>
                <a:ea typeface="+mn-ea"/>
                <a:cs typeface="+mn-cs"/>
              </a:defRPr>
            </a:lvl9pPr>
          </a:lstStyle>
          <a:p>
            <a:pPr>
              <a:spcBef>
                <a:spcPts val="0"/>
              </a:spcBef>
              <a:spcAft>
                <a:spcPts val="0"/>
              </a:spcAft>
            </a:pPr>
            <a:r>
              <a:t>Figures | Ft. Lauderdale Office | Q1 2026</a:t>
            </a:r>
          </a:p>
        </p:txBody>
      </p:sp>
      <p:sp>
        <p:nvSpPr>
          <p:cNvPr id="7" name="slide_1_ticker_1_title_text">
            <a:extLst>
              <a:ext uri="{FF2B5EF4-FFF2-40B4-BE49-F238E27FC236}">
                <a16:creationId xmlns:a16="http://schemas.microsoft.com/office/drawing/2014/main" id="{E2DC5C2F-F8E7-7EAC-E8DE-DBD29FE004C2}"/>
              </a:ext>
            </a:extLst>
          </p:cNvPr>
          <p:cNvSpPr txBox="1">
            <a:spLocks/>
          </p:cNvSpPr>
          <p:nvPr/>
        </p:nvSpPr>
        <p:spPr>
          <a:xfrm>
            <a:off x="987552" y="2849626"/>
            <a:ext cx="765048" cy="165100"/>
          </a:xfrm>
          <a:prstGeom prst="rect">
            <a:avLst/>
          </a:prstGeom>
        </p:spPr>
        <p:txBody>
          <a:bodyPr vert="horz" wrap="none" lIns="0" tIns="0" rIns="72000" bIns="0" rtlCol="0" anchor="t" anchorCtr="0">
            <a:noAutofit/>
          </a:bodyPr>
          <a:lstStyle>
            <a:lvl1pPr marL="0" eaLnBrk="1" hangingPunct="1">
              <a:spcBef>
                <a:spcPts val="0"/>
              </a:spcBef>
              <a:spcAft>
                <a:spcPts val="0"/>
              </a:spcAft>
              <a:defRPr sz="2800">
                <a:solidFill>
                  <a:schemeClr val="accent6"/>
                </a:solidFill>
                <a:latin typeface="Calibre Light" panose="020B0303030202060203" pitchFamily="34" charset="0"/>
                <a:ea typeface="+mn-ea"/>
                <a:cs typeface="+mn-cs"/>
              </a:defRPr>
            </a:lvl1pPr>
            <a:lvl2pPr marL="0" indent="0" eaLnBrk="1" hangingPunct="1">
              <a:spcBef>
                <a:spcPts val="200"/>
              </a:spcBef>
              <a:spcAft>
                <a:spcPts val="0"/>
              </a:spcAft>
              <a:buClr>
                <a:srgbClr val="17E88F"/>
              </a:buClr>
              <a:buFontTx/>
              <a:buNone/>
              <a:defRPr sz="850" b="0">
                <a:solidFill>
                  <a:srgbClr val="538184"/>
                </a:solidFill>
                <a:latin typeface="+mn-lt"/>
                <a:ea typeface="+mn-ea"/>
                <a:cs typeface="+mn-cs"/>
              </a:defRPr>
            </a:lvl2pPr>
            <a:lvl3pPr marL="0" indent="0" eaLnBrk="1" hangingPunct="1">
              <a:spcBef>
                <a:spcPts val="1200"/>
              </a:spcBef>
              <a:spcAft>
                <a:spcPts val="0"/>
              </a:spcAft>
              <a:defRPr sz="1200">
                <a:solidFill>
                  <a:schemeClr val="accent6"/>
                </a:solidFill>
                <a:latin typeface="Calibre Medium" panose="020B0603030202060203" pitchFamily="34" charset="0"/>
                <a:ea typeface="+mn-ea"/>
                <a:cs typeface="+mn-cs"/>
              </a:defRPr>
            </a:lvl3pPr>
            <a:lvl4pPr marL="0" indent="0" eaLnBrk="1" hangingPunct="1">
              <a:spcBef>
                <a:spcPts val="600"/>
              </a:spcBef>
              <a:spcAft>
                <a:spcPts val="600"/>
              </a:spcAft>
              <a:buClrTx/>
              <a:buFont typeface="SwissReSansOTLight" panose="04000400000000000000" pitchFamily="82" charset="0"/>
              <a:buNone/>
              <a:defRPr sz="1050">
                <a:solidFill>
                  <a:schemeClr val="tx1"/>
                </a:solidFill>
                <a:latin typeface="+mn-lt"/>
                <a:ea typeface="+mn-ea"/>
                <a:cs typeface="+mn-cs"/>
              </a:defRPr>
            </a:lvl4pPr>
            <a:lvl5pPr marL="171450" indent="-171450" eaLnBrk="1" hangingPunct="1">
              <a:spcBef>
                <a:spcPts val="300"/>
              </a:spcBef>
              <a:spcAft>
                <a:spcPts val="300"/>
              </a:spcAft>
              <a:buFont typeface="Arial" panose="020B0604020202020204" pitchFamily="34" charset="0"/>
              <a:buChar char="‒"/>
              <a:defRPr sz="1050" b="0">
                <a:solidFill>
                  <a:schemeClr val="tx1"/>
                </a:solidFill>
                <a:latin typeface="+mn-lt"/>
                <a:ea typeface="+mn-ea"/>
                <a:cs typeface="+mn-cs"/>
              </a:defRPr>
            </a:lvl5pPr>
            <a:lvl6pPr marL="344488" indent="-171450" eaLnBrk="1" hangingPunct="1">
              <a:spcBef>
                <a:spcPts val="300"/>
              </a:spcBef>
              <a:spcAft>
                <a:spcPts val="300"/>
              </a:spcAft>
              <a:buClr>
                <a:schemeClr val="tx1"/>
              </a:buClr>
              <a:buFont typeface="Arial" panose="020B0604020202020204" pitchFamily="34" charset="0"/>
              <a:buChar char="‒"/>
              <a:tabLst/>
              <a:defRPr sz="1050" b="0" i="0">
                <a:solidFill>
                  <a:schemeClr val="tx1"/>
                </a:solidFill>
                <a:latin typeface="+mn-lt"/>
                <a:ea typeface="+mn-ea"/>
                <a:cs typeface="+mn-cs"/>
              </a:defRPr>
            </a:lvl6pPr>
            <a:lvl7pPr marL="0" indent="0" eaLnBrk="1" hangingPunct="1">
              <a:spcBef>
                <a:spcPts val="1200"/>
              </a:spcBef>
              <a:defRPr sz="1100" cap="none" baseline="0">
                <a:solidFill>
                  <a:schemeClr val="tx1"/>
                </a:solidFill>
                <a:latin typeface="+mn-lt"/>
                <a:ea typeface="+mn-ea"/>
                <a:cs typeface="+mn-cs"/>
              </a:defRPr>
            </a:lvl7pPr>
            <a:lvl8pPr marL="0" indent="0" eaLnBrk="1" hangingPunct="1">
              <a:spcBef>
                <a:spcPts val="900"/>
              </a:spcBef>
              <a:spcAft>
                <a:spcPts val="0"/>
              </a:spcAft>
              <a:defRPr sz="1000" b="0">
                <a:solidFill>
                  <a:schemeClr val="tx1"/>
                </a:solidFill>
                <a:latin typeface="Calibre Semibold" panose="020B0703030202060203" pitchFamily="34" charset="0"/>
                <a:ea typeface="+mn-ea"/>
                <a:cs typeface="+mn-cs"/>
              </a:defRPr>
            </a:lvl8pPr>
            <a:lvl9pPr marL="0" indent="0" eaLnBrk="1" hangingPunct="1">
              <a:spcBef>
                <a:spcPts val="300"/>
              </a:spcBef>
              <a:spcAft>
                <a:spcPts val="0"/>
              </a:spcAft>
              <a:buFont typeface="SwissReSansOTLight" panose="04000400000000000000" pitchFamily="82" charset="0"/>
              <a:buNone/>
              <a:defRPr sz="900">
                <a:solidFill>
                  <a:schemeClr val="tx1"/>
                </a:solidFill>
                <a:latin typeface="+mn-lt"/>
                <a:ea typeface="+mn-ea"/>
                <a:cs typeface="+mn-cs"/>
              </a:defRPr>
            </a:lvl9pPr>
          </a:lstStyle>
          <a:p>
            <a:pPr lvl="1"/>
            <a:r>
              <a:rPr lang="en-US" dirty="0"/>
              <a:t>Vacancy Rate</a:t>
            </a:r>
          </a:p>
          <a:p>
            <a:endParaRPr lang="en-US" dirty="0"/>
          </a:p>
        </p:txBody>
      </p:sp>
      <p:sp>
        <p:nvSpPr>
          <p:cNvPr id="8" name="slide_1_ticker_2_title_text">
            <a:extLst>
              <a:ext uri="{FF2B5EF4-FFF2-40B4-BE49-F238E27FC236}">
                <a16:creationId xmlns:a16="http://schemas.microsoft.com/office/drawing/2014/main" id="{6F0DAA68-ED80-AB62-2D4E-A373622BE52F}"/>
              </a:ext>
            </a:extLst>
          </p:cNvPr>
          <p:cNvSpPr txBox="1">
            <a:spLocks/>
          </p:cNvSpPr>
          <p:nvPr/>
        </p:nvSpPr>
        <p:spPr>
          <a:xfrm>
            <a:off x="2846869" y="2831892"/>
            <a:ext cx="1261697" cy="165100"/>
          </a:xfrm>
          <a:prstGeom prst="rect">
            <a:avLst/>
          </a:prstGeom>
        </p:spPr>
        <p:txBody>
          <a:bodyPr vert="horz" wrap="none" lIns="0" tIns="0" rIns="72000" bIns="0" rtlCol="0" anchor="t" anchorCtr="0">
            <a:noAutofit/>
          </a:bodyPr>
          <a:lstStyle>
            <a:lvl1pPr marL="0" eaLnBrk="1" hangingPunct="1">
              <a:spcBef>
                <a:spcPts val="0"/>
              </a:spcBef>
              <a:spcAft>
                <a:spcPts val="0"/>
              </a:spcAft>
              <a:defRPr sz="2800">
                <a:solidFill>
                  <a:schemeClr val="accent6"/>
                </a:solidFill>
                <a:latin typeface="Calibre Light" panose="020B0303030202060203" pitchFamily="34" charset="0"/>
                <a:ea typeface="+mn-ea"/>
                <a:cs typeface="+mn-cs"/>
              </a:defRPr>
            </a:lvl1pPr>
            <a:lvl2pPr marL="0" indent="0" eaLnBrk="1" hangingPunct="1">
              <a:spcBef>
                <a:spcPts val="200"/>
              </a:spcBef>
              <a:spcAft>
                <a:spcPts val="0"/>
              </a:spcAft>
              <a:buClr>
                <a:srgbClr val="17E88F"/>
              </a:buClr>
              <a:buFontTx/>
              <a:buNone/>
              <a:defRPr sz="850" b="0">
                <a:solidFill>
                  <a:srgbClr val="538184"/>
                </a:solidFill>
                <a:latin typeface="+mn-lt"/>
                <a:ea typeface="+mn-ea"/>
                <a:cs typeface="+mn-cs"/>
              </a:defRPr>
            </a:lvl2pPr>
            <a:lvl3pPr marL="0" indent="0" eaLnBrk="1" hangingPunct="1">
              <a:spcBef>
                <a:spcPts val="1200"/>
              </a:spcBef>
              <a:spcAft>
                <a:spcPts val="0"/>
              </a:spcAft>
              <a:defRPr sz="1200">
                <a:solidFill>
                  <a:schemeClr val="accent6"/>
                </a:solidFill>
                <a:latin typeface="Calibre Medium" panose="020B0603030202060203" pitchFamily="34" charset="0"/>
                <a:ea typeface="+mn-ea"/>
                <a:cs typeface="+mn-cs"/>
              </a:defRPr>
            </a:lvl3pPr>
            <a:lvl4pPr marL="0" indent="0" eaLnBrk="1" hangingPunct="1">
              <a:spcBef>
                <a:spcPts val="600"/>
              </a:spcBef>
              <a:spcAft>
                <a:spcPts val="600"/>
              </a:spcAft>
              <a:buClrTx/>
              <a:buFont typeface="SwissReSansOTLight" panose="04000400000000000000" pitchFamily="82" charset="0"/>
              <a:buNone/>
              <a:defRPr sz="1050">
                <a:solidFill>
                  <a:schemeClr val="tx1"/>
                </a:solidFill>
                <a:latin typeface="+mn-lt"/>
                <a:ea typeface="+mn-ea"/>
                <a:cs typeface="+mn-cs"/>
              </a:defRPr>
            </a:lvl4pPr>
            <a:lvl5pPr marL="171450" indent="-171450" eaLnBrk="1" hangingPunct="1">
              <a:spcBef>
                <a:spcPts val="300"/>
              </a:spcBef>
              <a:spcAft>
                <a:spcPts val="300"/>
              </a:spcAft>
              <a:buFont typeface="Arial" panose="020B0604020202020204" pitchFamily="34" charset="0"/>
              <a:buChar char="‒"/>
              <a:defRPr sz="1050" b="0">
                <a:solidFill>
                  <a:schemeClr val="tx1"/>
                </a:solidFill>
                <a:latin typeface="+mn-lt"/>
                <a:ea typeface="+mn-ea"/>
                <a:cs typeface="+mn-cs"/>
              </a:defRPr>
            </a:lvl5pPr>
            <a:lvl6pPr marL="344488" indent="-171450" eaLnBrk="1" hangingPunct="1">
              <a:spcBef>
                <a:spcPts val="300"/>
              </a:spcBef>
              <a:spcAft>
                <a:spcPts val="300"/>
              </a:spcAft>
              <a:buClr>
                <a:schemeClr val="tx1"/>
              </a:buClr>
              <a:buFont typeface="Arial" panose="020B0604020202020204" pitchFamily="34" charset="0"/>
              <a:buChar char="‒"/>
              <a:tabLst/>
              <a:defRPr sz="1050" b="0" i="0">
                <a:solidFill>
                  <a:schemeClr val="tx1"/>
                </a:solidFill>
                <a:latin typeface="+mn-lt"/>
                <a:ea typeface="+mn-ea"/>
                <a:cs typeface="+mn-cs"/>
              </a:defRPr>
            </a:lvl6pPr>
            <a:lvl7pPr marL="0" indent="0" eaLnBrk="1" hangingPunct="1">
              <a:spcBef>
                <a:spcPts val="1200"/>
              </a:spcBef>
              <a:defRPr sz="1100" cap="none" baseline="0">
                <a:solidFill>
                  <a:schemeClr val="tx1"/>
                </a:solidFill>
                <a:latin typeface="+mn-lt"/>
                <a:ea typeface="+mn-ea"/>
                <a:cs typeface="+mn-cs"/>
              </a:defRPr>
            </a:lvl7pPr>
            <a:lvl8pPr marL="0" indent="0" eaLnBrk="1" hangingPunct="1">
              <a:spcBef>
                <a:spcPts val="900"/>
              </a:spcBef>
              <a:spcAft>
                <a:spcPts val="0"/>
              </a:spcAft>
              <a:defRPr sz="1000" b="0">
                <a:solidFill>
                  <a:schemeClr val="tx1"/>
                </a:solidFill>
                <a:latin typeface="Calibre Semibold" panose="020B0703030202060203" pitchFamily="34" charset="0"/>
                <a:ea typeface="+mn-ea"/>
                <a:cs typeface="+mn-cs"/>
              </a:defRPr>
            </a:lvl8pPr>
            <a:lvl9pPr marL="0" indent="0" eaLnBrk="1" hangingPunct="1">
              <a:spcBef>
                <a:spcPts val="300"/>
              </a:spcBef>
              <a:spcAft>
                <a:spcPts val="0"/>
              </a:spcAft>
              <a:buFont typeface="SwissReSansOTLight" panose="04000400000000000000" pitchFamily="82" charset="0"/>
              <a:buNone/>
              <a:defRPr sz="900">
                <a:solidFill>
                  <a:schemeClr val="tx1"/>
                </a:solidFill>
                <a:latin typeface="+mn-lt"/>
                <a:ea typeface="+mn-ea"/>
                <a:cs typeface="+mn-cs"/>
              </a:defRPr>
            </a:lvl9pPr>
          </a:lstStyle>
          <a:p>
            <a:pPr lvl="1"/>
            <a:r>
              <a:rPr lang="en-US" dirty="0"/>
              <a:t>SF Net Absorption</a:t>
            </a:r>
          </a:p>
        </p:txBody>
      </p:sp>
      <p:sp>
        <p:nvSpPr>
          <p:cNvPr id="9" name="slide_1_ticker_3_title_text">
            <a:extLst>
              <a:ext uri="{FF2B5EF4-FFF2-40B4-BE49-F238E27FC236}">
                <a16:creationId xmlns:a16="http://schemas.microsoft.com/office/drawing/2014/main" id="{8E9BC0F8-3B42-E1AB-AC62-4DD364A48A0F}"/>
              </a:ext>
            </a:extLst>
          </p:cNvPr>
          <p:cNvSpPr txBox="1">
            <a:spLocks/>
          </p:cNvSpPr>
          <p:nvPr/>
        </p:nvSpPr>
        <p:spPr>
          <a:xfrm>
            <a:off x="4708127" y="2849626"/>
            <a:ext cx="1261872" cy="165100"/>
          </a:xfrm>
          <a:prstGeom prst="rect">
            <a:avLst/>
          </a:prstGeom>
        </p:spPr>
        <p:txBody>
          <a:bodyPr vert="horz" wrap="none" lIns="0" tIns="0" rIns="72000" bIns="0" rtlCol="0" anchor="t" anchorCtr="0">
            <a:noAutofit/>
          </a:bodyPr>
          <a:lstStyle>
            <a:lvl1pPr marL="0" eaLnBrk="1" hangingPunct="1">
              <a:spcBef>
                <a:spcPts val="0"/>
              </a:spcBef>
              <a:spcAft>
                <a:spcPts val="0"/>
              </a:spcAft>
              <a:defRPr sz="2800">
                <a:solidFill>
                  <a:schemeClr val="accent6"/>
                </a:solidFill>
                <a:latin typeface="Calibre Light" panose="020B0303030202060203" pitchFamily="34" charset="0"/>
                <a:ea typeface="+mn-ea"/>
                <a:cs typeface="+mn-cs"/>
              </a:defRPr>
            </a:lvl1pPr>
            <a:lvl2pPr marL="0" indent="0" eaLnBrk="1" hangingPunct="1">
              <a:spcBef>
                <a:spcPts val="200"/>
              </a:spcBef>
              <a:spcAft>
                <a:spcPts val="0"/>
              </a:spcAft>
              <a:buClr>
                <a:srgbClr val="17E88F"/>
              </a:buClr>
              <a:buFontTx/>
              <a:buNone/>
              <a:defRPr sz="850" b="0">
                <a:solidFill>
                  <a:srgbClr val="538184"/>
                </a:solidFill>
                <a:latin typeface="+mn-lt"/>
                <a:ea typeface="+mn-ea"/>
                <a:cs typeface="+mn-cs"/>
              </a:defRPr>
            </a:lvl2pPr>
            <a:lvl3pPr marL="0" indent="0" eaLnBrk="1" hangingPunct="1">
              <a:spcBef>
                <a:spcPts val="1200"/>
              </a:spcBef>
              <a:spcAft>
                <a:spcPts val="0"/>
              </a:spcAft>
              <a:defRPr sz="1200">
                <a:solidFill>
                  <a:schemeClr val="accent6"/>
                </a:solidFill>
                <a:latin typeface="Calibre Medium" panose="020B0603030202060203" pitchFamily="34" charset="0"/>
                <a:ea typeface="+mn-ea"/>
                <a:cs typeface="+mn-cs"/>
              </a:defRPr>
            </a:lvl3pPr>
            <a:lvl4pPr marL="0" indent="0" eaLnBrk="1" hangingPunct="1">
              <a:spcBef>
                <a:spcPts val="600"/>
              </a:spcBef>
              <a:spcAft>
                <a:spcPts val="600"/>
              </a:spcAft>
              <a:buClrTx/>
              <a:buFont typeface="SwissReSansOTLight" panose="04000400000000000000" pitchFamily="82" charset="0"/>
              <a:buNone/>
              <a:defRPr sz="1050">
                <a:solidFill>
                  <a:schemeClr val="tx1"/>
                </a:solidFill>
                <a:latin typeface="+mn-lt"/>
                <a:ea typeface="+mn-ea"/>
                <a:cs typeface="+mn-cs"/>
              </a:defRPr>
            </a:lvl4pPr>
            <a:lvl5pPr marL="171450" indent="-171450" eaLnBrk="1" hangingPunct="1">
              <a:spcBef>
                <a:spcPts val="300"/>
              </a:spcBef>
              <a:spcAft>
                <a:spcPts val="300"/>
              </a:spcAft>
              <a:buFont typeface="Arial" panose="020B0604020202020204" pitchFamily="34" charset="0"/>
              <a:buChar char="‒"/>
              <a:defRPr sz="1050" b="0">
                <a:solidFill>
                  <a:schemeClr val="tx1"/>
                </a:solidFill>
                <a:latin typeface="+mn-lt"/>
                <a:ea typeface="+mn-ea"/>
                <a:cs typeface="+mn-cs"/>
              </a:defRPr>
            </a:lvl5pPr>
            <a:lvl6pPr marL="344488" indent="-171450" eaLnBrk="1" hangingPunct="1">
              <a:spcBef>
                <a:spcPts val="300"/>
              </a:spcBef>
              <a:spcAft>
                <a:spcPts val="300"/>
              </a:spcAft>
              <a:buClr>
                <a:schemeClr val="tx1"/>
              </a:buClr>
              <a:buFont typeface="Arial" panose="020B0604020202020204" pitchFamily="34" charset="0"/>
              <a:buChar char="‒"/>
              <a:tabLst/>
              <a:defRPr sz="1050" b="0" i="0">
                <a:solidFill>
                  <a:schemeClr val="tx1"/>
                </a:solidFill>
                <a:latin typeface="+mn-lt"/>
                <a:ea typeface="+mn-ea"/>
                <a:cs typeface="+mn-cs"/>
              </a:defRPr>
            </a:lvl6pPr>
            <a:lvl7pPr marL="0" indent="0" eaLnBrk="1" hangingPunct="1">
              <a:spcBef>
                <a:spcPts val="1200"/>
              </a:spcBef>
              <a:defRPr sz="1100" cap="none" baseline="0">
                <a:solidFill>
                  <a:schemeClr val="tx1"/>
                </a:solidFill>
                <a:latin typeface="+mn-lt"/>
                <a:ea typeface="+mn-ea"/>
                <a:cs typeface="+mn-cs"/>
              </a:defRPr>
            </a:lvl7pPr>
            <a:lvl8pPr marL="0" indent="0" eaLnBrk="1" hangingPunct="1">
              <a:spcBef>
                <a:spcPts val="900"/>
              </a:spcBef>
              <a:spcAft>
                <a:spcPts val="0"/>
              </a:spcAft>
              <a:defRPr sz="1000" b="0">
                <a:solidFill>
                  <a:schemeClr val="tx1"/>
                </a:solidFill>
                <a:latin typeface="Calibre Semibold" panose="020B0703030202060203" pitchFamily="34" charset="0"/>
                <a:ea typeface="+mn-ea"/>
                <a:cs typeface="+mn-cs"/>
              </a:defRPr>
            </a:lvl8pPr>
            <a:lvl9pPr marL="0" indent="0" eaLnBrk="1" hangingPunct="1">
              <a:spcBef>
                <a:spcPts val="300"/>
              </a:spcBef>
              <a:spcAft>
                <a:spcPts val="0"/>
              </a:spcAft>
              <a:buFont typeface="SwissReSansOTLight" panose="04000400000000000000" pitchFamily="82" charset="0"/>
              <a:buNone/>
              <a:defRPr sz="900">
                <a:solidFill>
                  <a:schemeClr val="tx1"/>
                </a:solidFill>
                <a:latin typeface="+mn-lt"/>
                <a:ea typeface="+mn-ea"/>
                <a:cs typeface="+mn-cs"/>
              </a:defRPr>
            </a:lvl9pPr>
          </a:lstStyle>
          <a:p>
            <a:pPr lvl="1"/>
            <a:r>
              <a:rPr lang="en-US" dirty="0"/>
              <a:t>SF Construction Delivered</a:t>
            </a:r>
          </a:p>
        </p:txBody>
      </p:sp>
      <p:sp>
        <p:nvSpPr>
          <p:cNvPr id="11" name="slide_1_ticker_4_title_text">
            <a:extLst>
              <a:ext uri="{FF2B5EF4-FFF2-40B4-BE49-F238E27FC236}">
                <a16:creationId xmlns:a16="http://schemas.microsoft.com/office/drawing/2014/main" id="{EF5B4691-293D-D255-5331-6C9BAA0E7EC8}"/>
              </a:ext>
            </a:extLst>
          </p:cNvPr>
          <p:cNvSpPr txBox="1">
            <a:spLocks/>
          </p:cNvSpPr>
          <p:nvPr/>
        </p:nvSpPr>
        <p:spPr>
          <a:xfrm>
            <a:off x="6567621" y="2849626"/>
            <a:ext cx="1261872" cy="165100"/>
          </a:xfrm>
          <a:prstGeom prst="rect">
            <a:avLst/>
          </a:prstGeom>
        </p:spPr>
        <p:txBody>
          <a:bodyPr vert="horz" wrap="none" lIns="0" tIns="0" rIns="72000" bIns="0" rtlCol="0" anchor="t" anchorCtr="0">
            <a:noAutofit/>
          </a:bodyPr>
          <a:lstStyle>
            <a:lvl1pPr marL="0" eaLnBrk="1" hangingPunct="1">
              <a:spcBef>
                <a:spcPts val="0"/>
              </a:spcBef>
              <a:spcAft>
                <a:spcPts val="0"/>
              </a:spcAft>
              <a:defRPr sz="2800">
                <a:solidFill>
                  <a:schemeClr val="accent6"/>
                </a:solidFill>
                <a:latin typeface="Calibre Light" panose="020B0303030202060203" pitchFamily="34" charset="0"/>
                <a:ea typeface="+mn-ea"/>
                <a:cs typeface="+mn-cs"/>
              </a:defRPr>
            </a:lvl1pPr>
            <a:lvl2pPr marL="0" indent="0" eaLnBrk="1" hangingPunct="1">
              <a:spcBef>
                <a:spcPts val="200"/>
              </a:spcBef>
              <a:spcAft>
                <a:spcPts val="0"/>
              </a:spcAft>
              <a:buClr>
                <a:srgbClr val="17E88F"/>
              </a:buClr>
              <a:buFontTx/>
              <a:buNone/>
              <a:defRPr sz="850" b="0">
                <a:solidFill>
                  <a:srgbClr val="538184"/>
                </a:solidFill>
                <a:latin typeface="+mn-lt"/>
                <a:ea typeface="+mn-ea"/>
                <a:cs typeface="+mn-cs"/>
              </a:defRPr>
            </a:lvl2pPr>
            <a:lvl3pPr marL="0" indent="0" eaLnBrk="1" hangingPunct="1">
              <a:spcBef>
                <a:spcPts val="1200"/>
              </a:spcBef>
              <a:spcAft>
                <a:spcPts val="0"/>
              </a:spcAft>
              <a:defRPr sz="1200">
                <a:solidFill>
                  <a:schemeClr val="accent6"/>
                </a:solidFill>
                <a:latin typeface="Calibre Medium" panose="020B0603030202060203" pitchFamily="34" charset="0"/>
                <a:ea typeface="+mn-ea"/>
                <a:cs typeface="+mn-cs"/>
              </a:defRPr>
            </a:lvl3pPr>
            <a:lvl4pPr marL="0" indent="0" eaLnBrk="1" hangingPunct="1">
              <a:spcBef>
                <a:spcPts val="600"/>
              </a:spcBef>
              <a:spcAft>
                <a:spcPts val="600"/>
              </a:spcAft>
              <a:buClrTx/>
              <a:buFont typeface="SwissReSansOTLight" panose="04000400000000000000" pitchFamily="82" charset="0"/>
              <a:buNone/>
              <a:defRPr sz="1050">
                <a:solidFill>
                  <a:schemeClr val="tx1"/>
                </a:solidFill>
                <a:latin typeface="+mn-lt"/>
                <a:ea typeface="+mn-ea"/>
                <a:cs typeface="+mn-cs"/>
              </a:defRPr>
            </a:lvl4pPr>
            <a:lvl5pPr marL="171450" indent="-171450" eaLnBrk="1" hangingPunct="1">
              <a:spcBef>
                <a:spcPts val="300"/>
              </a:spcBef>
              <a:spcAft>
                <a:spcPts val="300"/>
              </a:spcAft>
              <a:buFont typeface="Arial" panose="020B0604020202020204" pitchFamily="34" charset="0"/>
              <a:buChar char="‒"/>
              <a:defRPr sz="1050" b="0">
                <a:solidFill>
                  <a:schemeClr val="tx1"/>
                </a:solidFill>
                <a:latin typeface="+mn-lt"/>
                <a:ea typeface="+mn-ea"/>
                <a:cs typeface="+mn-cs"/>
              </a:defRPr>
            </a:lvl5pPr>
            <a:lvl6pPr marL="344488" indent="-171450" eaLnBrk="1" hangingPunct="1">
              <a:spcBef>
                <a:spcPts val="300"/>
              </a:spcBef>
              <a:spcAft>
                <a:spcPts val="300"/>
              </a:spcAft>
              <a:buClr>
                <a:schemeClr val="tx1"/>
              </a:buClr>
              <a:buFont typeface="Arial" panose="020B0604020202020204" pitchFamily="34" charset="0"/>
              <a:buChar char="‒"/>
              <a:tabLst/>
              <a:defRPr sz="1050" b="0" i="0">
                <a:solidFill>
                  <a:schemeClr val="tx1"/>
                </a:solidFill>
                <a:latin typeface="+mn-lt"/>
                <a:ea typeface="+mn-ea"/>
                <a:cs typeface="+mn-cs"/>
              </a:defRPr>
            </a:lvl6pPr>
            <a:lvl7pPr marL="0" indent="0" eaLnBrk="1" hangingPunct="1">
              <a:spcBef>
                <a:spcPts val="1200"/>
              </a:spcBef>
              <a:defRPr sz="1100" cap="none" baseline="0">
                <a:solidFill>
                  <a:schemeClr val="tx1"/>
                </a:solidFill>
                <a:latin typeface="+mn-lt"/>
                <a:ea typeface="+mn-ea"/>
                <a:cs typeface="+mn-cs"/>
              </a:defRPr>
            </a:lvl7pPr>
            <a:lvl8pPr marL="0" indent="0" eaLnBrk="1" hangingPunct="1">
              <a:spcBef>
                <a:spcPts val="900"/>
              </a:spcBef>
              <a:spcAft>
                <a:spcPts val="0"/>
              </a:spcAft>
              <a:defRPr sz="1000" b="0">
                <a:solidFill>
                  <a:schemeClr val="tx1"/>
                </a:solidFill>
                <a:latin typeface="Calibre Semibold" panose="020B0703030202060203" pitchFamily="34" charset="0"/>
                <a:ea typeface="+mn-ea"/>
                <a:cs typeface="+mn-cs"/>
              </a:defRPr>
            </a:lvl8pPr>
            <a:lvl9pPr marL="0" indent="0" eaLnBrk="1" hangingPunct="1">
              <a:spcBef>
                <a:spcPts val="300"/>
              </a:spcBef>
              <a:spcAft>
                <a:spcPts val="0"/>
              </a:spcAft>
              <a:buFont typeface="SwissReSansOTLight" panose="04000400000000000000" pitchFamily="82" charset="0"/>
              <a:buNone/>
              <a:defRPr sz="900">
                <a:solidFill>
                  <a:schemeClr val="tx1"/>
                </a:solidFill>
                <a:latin typeface="+mn-lt"/>
                <a:ea typeface="+mn-ea"/>
                <a:cs typeface="+mn-cs"/>
              </a:defRPr>
            </a:lvl9pPr>
          </a:lstStyle>
          <a:p>
            <a:pPr lvl="1"/>
            <a:r>
              <a:rPr lang="en-US" dirty="0"/>
              <a:t>SF Under Construction</a:t>
            </a:r>
          </a:p>
        </p:txBody>
      </p:sp>
      <p:sp>
        <p:nvSpPr>
          <p:cNvPr id="12" name="slide_1_ticker_5_title_text">
            <a:extLst>
              <a:ext uri="{FF2B5EF4-FFF2-40B4-BE49-F238E27FC236}">
                <a16:creationId xmlns:a16="http://schemas.microsoft.com/office/drawing/2014/main" id="{9B54E906-E112-BDC1-3CBF-0D736FEC5179}"/>
              </a:ext>
            </a:extLst>
          </p:cNvPr>
          <p:cNvSpPr txBox="1">
            <a:spLocks/>
          </p:cNvSpPr>
          <p:nvPr/>
        </p:nvSpPr>
        <p:spPr>
          <a:xfrm>
            <a:off x="8429054" y="2854758"/>
            <a:ext cx="1261872" cy="182880"/>
          </a:xfrm>
          <a:prstGeom prst="rect">
            <a:avLst/>
          </a:prstGeom>
        </p:spPr>
        <p:txBody>
          <a:bodyPr vert="horz" wrap="none" lIns="0" tIns="0" rIns="72000" bIns="0" rtlCol="0" anchor="t" anchorCtr="0">
            <a:noAutofit/>
          </a:bodyPr>
          <a:lstStyle>
            <a:lvl1pPr marL="0" eaLnBrk="1" hangingPunct="1">
              <a:spcBef>
                <a:spcPts val="0"/>
              </a:spcBef>
              <a:spcAft>
                <a:spcPts val="0"/>
              </a:spcAft>
              <a:defRPr sz="2800">
                <a:solidFill>
                  <a:schemeClr val="accent6"/>
                </a:solidFill>
                <a:latin typeface="Calibre Light" panose="020B0303030202060203" pitchFamily="34" charset="0"/>
                <a:ea typeface="+mn-ea"/>
                <a:cs typeface="+mn-cs"/>
              </a:defRPr>
            </a:lvl1pPr>
            <a:lvl2pPr marL="0" indent="0" eaLnBrk="1" hangingPunct="1">
              <a:spcBef>
                <a:spcPts val="200"/>
              </a:spcBef>
              <a:spcAft>
                <a:spcPts val="0"/>
              </a:spcAft>
              <a:buClr>
                <a:srgbClr val="17E88F"/>
              </a:buClr>
              <a:buFontTx/>
              <a:buNone/>
              <a:defRPr sz="850" b="0">
                <a:solidFill>
                  <a:srgbClr val="538184"/>
                </a:solidFill>
                <a:latin typeface="+mn-lt"/>
                <a:ea typeface="+mn-ea"/>
                <a:cs typeface="+mn-cs"/>
              </a:defRPr>
            </a:lvl2pPr>
            <a:lvl3pPr marL="0" indent="0" eaLnBrk="1" hangingPunct="1">
              <a:spcBef>
                <a:spcPts val="1200"/>
              </a:spcBef>
              <a:spcAft>
                <a:spcPts val="0"/>
              </a:spcAft>
              <a:defRPr sz="1200">
                <a:solidFill>
                  <a:schemeClr val="accent6"/>
                </a:solidFill>
                <a:latin typeface="Calibre Medium" panose="020B0603030202060203" pitchFamily="34" charset="0"/>
                <a:ea typeface="+mn-ea"/>
                <a:cs typeface="+mn-cs"/>
              </a:defRPr>
            </a:lvl3pPr>
            <a:lvl4pPr marL="0" indent="0" eaLnBrk="1" hangingPunct="1">
              <a:spcBef>
                <a:spcPts val="600"/>
              </a:spcBef>
              <a:spcAft>
                <a:spcPts val="600"/>
              </a:spcAft>
              <a:buClrTx/>
              <a:buFont typeface="SwissReSansOTLight" panose="04000400000000000000" pitchFamily="82" charset="0"/>
              <a:buNone/>
              <a:defRPr sz="1050">
                <a:solidFill>
                  <a:schemeClr val="tx1"/>
                </a:solidFill>
                <a:latin typeface="+mn-lt"/>
                <a:ea typeface="+mn-ea"/>
                <a:cs typeface="+mn-cs"/>
              </a:defRPr>
            </a:lvl4pPr>
            <a:lvl5pPr marL="171450" indent="-171450" eaLnBrk="1" hangingPunct="1">
              <a:spcBef>
                <a:spcPts val="300"/>
              </a:spcBef>
              <a:spcAft>
                <a:spcPts val="300"/>
              </a:spcAft>
              <a:buFont typeface="Arial" panose="020B0604020202020204" pitchFamily="34" charset="0"/>
              <a:buChar char="‒"/>
              <a:defRPr sz="1050" b="0">
                <a:solidFill>
                  <a:schemeClr val="tx1"/>
                </a:solidFill>
                <a:latin typeface="+mn-lt"/>
                <a:ea typeface="+mn-ea"/>
                <a:cs typeface="+mn-cs"/>
              </a:defRPr>
            </a:lvl5pPr>
            <a:lvl6pPr marL="344488" indent="-171450" eaLnBrk="1" hangingPunct="1">
              <a:spcBef>
                <a:spcPts val="300"/>
              </a:spcBef>
              <a:spcAft>
                <a:spcPts val="300"/>
              </a:spcAft>
              <a:buClr>
                <a:schemeClr val="tx1"/>
              </a:buClr>
              <a:buFont typeface="Arial" panose="020B0604020202020204" pitchFamily="34" charset="0"/>
              <a:buChar char="‒"/>
              <a:tabLst/>
              <a:defRPr sz="1050" b="0" i="0">
                <a:solidFill>
                  <a:schemeClr val="tx1"/>
                </a:solidFill>
                <a:latin typeface="+mn-lt"/>
                <a:ea typeface="+mn-ea"/>
                <a:cs typeface="+mn-cs"/>
              </a:defRPr>
            </a:lvl6pPr>
            <a:lvl7pPr marL="0" indent="0" eaLnBrk="1" hangingPunct="1">
              <a:spcBef>
                <a:spcPts val="1200"/>
              </a:spcBef>
              <a:defRPr sz="1100" cap="none" baseline="0">
                <a:solidFill>
                  <a:schemeClr val="tx1"/>
                </a:solidFill>
                <a:latin typeface="+mn-lt"/>
                <a:ea typeface="+mn-ea"/>
                <a:cs typeface="+mn-cs"/>
              </a:defRPr>
            </a:lvl7pPr>
            <a:lvl8pPr marL="0" indent="0" eaLnBrk="1" hangingPunct="1">
              <a:spcBef>
                <a:spcPts val="900"/>
              </a:spcBef>
              <a:spcAft>
                <a:spcPts val="0"/>
              </a:spcAft>
              <a:defRPr sz="1000" b="0">
                <a:solidFill>
                  <a:schemeClr val="tx1"/>
                </a:solidFill>
                <a:latin typeface="Calibre Semibold" panose="020B0703030202060203" pitchFamily="34" charset="0"/>
                <a:ea typeface="+mn-ea"/>
                <a:cs typeface="+mn-cs"/>
              </a:defRPr>
            </a:lvl8pPr>
            <a:lvl9pPr marL="0" indent="0" eaLnBrk="1" hangingPunct="1">
              <a:spcBef>
                <a:spcPts val="300"/>
              </a:spcBef>
              <a:spcAft>
                <a:spcPts val="0"/>
              </a:spcAft>
              <a:buFont typeface="SwissReSansOTLight" panose="04000400000000000000" pitchFamily="82" charset="0"/>
              <a:buNone/>
              <a:defRPr sz="900">
                <a:solidFill>
                  <a:schemeClr val="tx1"/>
                </a:solidFill>
                <a:latin typeface="+mn-lt"/>
                <a:ea typeface="+mn-ea"/>
                <a:cs typeface="+mn-cs"/>
              </a:defRPr>
            </a:lvl9pPr>
          </a:lstStyle>
          <a:p>
            <a:pPr lvl="1"/>
            <a:r>
              <a:rPr lang="en-US" dirty="0"/>
              <a:t>NNN/YR Direct Lease Rate</a:t>
            </a:r>
          </a:p>
        </p:txBody>
      </p:sp>
      <p:pic>
        <p:nvPicPr>
          <p:cNvPr id="32" name="slide_1_arrow_2_picture">
            <a:extLst>
              <a:ext uri="{FF2B5EF4-FFF2-40B4-BE49-F238E27FC236}">
                <a16:creationId xmlns:a16="http://schemas.microsoft.com/office/drawing/2014/main" id="{1678FE0D-11B0-4B3F-9FEB-6D26F2E8CC98}"/>
              </a:ext>
            </a:extLst>
          </p:cNvPr>
          <p:cNvPicPr>
            <a:picLocks noChangeAspect="1"/>
          </p:cNvPicPr>
          <p:nvPr/>
        </p:nvPicPr>
        <p:blipFill>
          <a:blip r:embed="rId6"/>
          <a:stretch>
            <a:fillRect/>
          </a:stretch>
        </p:blipFill>
        <p:spPr>
          <a:xfrm>
            <a:off x="2626653" y="2575485"/>
            <a:ext cx="169164" cy="169164"/>
          </a:xfrm>
          <a:prstGeom prst="rect">
            <a:avLst/>
          </a:prstGeom>
        </p:spPr>
      </p:pic>
      <p:pic>
        <p:nvPicPr>
          <p:cNvPr id="33" name="slide_1_arrow_3_picture">
            <a:extLst>
              <a:ext uri="{FF2B5EF4-FFF2-40B4-BE49-F238E27FC236}">
                <a16:creationId xmlns:a16="http://schemas.microsoft.com/office/drawing/2014/main" id="{471D4747-F3BF-272F-4BEB-BC75DB1C83C0}"/>
              </a:ext>
            </a:extLst>
          </p:cNvPr>
          <p:cNvPicPr>
            <a:picLocks noChangeAspect="1"/>
          </p:cNvPicPr>
          <p:nvPr/>
        </p:nvPicPr>
        <p:blipFill>
          <a:blip r:embed="rId7"/>
          <a:stretch>
            <a:fillRect/>
          </a:stretch>
        </p:blipFill>
        <p:spPr>
          <a:xfrm>
            <a:off x="4489363" y="2571856"/>
            <a:ext cx="169164" cy="169164"/>
          </a:xfrm>
          <a:prstGeom prst="rect">
            <a:avLst/>
          </a:prstGeom>
        </p:spPr>
      </p:pic>
      <p:pic>
        <p:nvPicPr>
          <p:cNvPr id="34" name="slide_1_arrow_1_picture">
            <a:extLst>
              <a:ext uri="{FF2B5EF4-FFF2-40B4-BE49-F238E27FC236}">
                <a16:creationId xmlns:a16="http://schemas.microsoft.com/office/drawing/2014/main" id="{855834A6-8BA7-3772-17AD-CA7C1AC0723A}"/>
              </a:ext>
            </a:extLst>
          </p:cNvPr>
          <p:cNvPicPr>
            <a:picLocks noChangeAspect="1"/>
          </p:cNvPicPr>
          <p:nvPr/>
        </p:nvPicPr>
        <p:blipFill>
          <a:blip r:embed="rId5"/>
          <a:stretch>
            <a:fillRect/>
          </a:stretch>
        </p:blipFill>
        <p:spPr>
          <a:xfrm>
            <a:off x="805361" y="2571856"/>
            <a:ext cx="169164" cy="169164"/>
          </a:xfrm>
          <a:prstGeom prst="rect">
            <a:avLst/>
          </a:prstGeom>
        </p:spPr>
      </p:pic>
      <p:pic>
        <p:nvPicPr>
          <p:cNvPr id="35" name="slide_1_arrow_5_picture">
            <a:extLst>
              <a:ext uri="{FF2B5EF4-FFF2-40B4-BE49-F238E27FC236}">
                <a16:creationId xmlns:a16="http://schemas.microsoft.com/office/drawing/2014/main" id="{EA1F559E-45A6-7B70-CA22-829AFABFA9A9}"/>
              </a:ext>
            </a:extLst>
          </p:cNvPr>
          <p:cNvPicPr>
            <a:picLocks noChangeAspect="1"/>
          </p:cNvPicPr>
          <p:nvPr/>
        </p:nvPicPr>
        <p:blipFill>
          <a:blip r:embed="rId5"/>
          <a:stretch>
            <a:fillRect/>
          </a:stretch>
        </p:blipFill>
        <p:spPr>
          <a:xfrm>
            <a:off x="8229600" y="2574948"/>
            <a:ext cx="169164" cy="169164"/>
          </a:xfrm>
          <a:prstGeom prst="rect">
            <a:avLst/>
          </a:prstGeom>
        </p:spPr>
      </p:pic>
      <p:pic>
        <p:nvPicPr>
          <p:cNvPr id="36" name="slide_1_arrow_4_picture">
            <a:extLst>
              <a:ext uri="{FF2B5EF4-FFF2-40B4-BE49-F238E27FC236}">
                <a16:creationId xmlns:a16="http://schemas.microsoft.com/office/drawing/2014/main" id="{CC9A7599-891F-4CCC-52B4-07667B38FBD0}"/>
              </a:ext>
            </a:extLst>
          </p:cNvPr>
          <p:cNvPicPr>
            <a:picLocks noChangeAspect="1"/>
          </p:cNvPicPr>
          <p:nvPr/>
        </p:nvPicPr>
        <p:blipFill>
          <a:blip r:embed="rId7"/>
          <a:stretch>
            <a:fillRect/>
          </a:stretch>
        </p:blipFill>
        <p:spPr>
          <a:xfrm>
            <a:off x="6348413" y="2571856"/>
            <a:ext cx="169164" cy="169164"/>
          </a:xfrm>
          <a:prstGeom prst="rect">
            <a:avLst/>
          </a:prstGeom>
        </p:spPr>
      </p:pic>
      <p:sp>
        <p:nvSpPr>
          <p:cNvPr id="45" name="TextBox 44"/>
          <p:cNvSpPr txBox="1"/>
          <p:nvPr/>
        </p:nvSpPr>
        <p:spPr>
          <a:xfrm>
            <a:off x="813816" y="3730752"/>
            <a:ext cx="5344668" cy="2670048"/>
          </a:xfrm>
          <a:prstGeom prst="rect">
            <a:avLst/>
          </a:prstGeom>
          <a:noFill/>
        </p:spPr>
        <p:txBody>
          <a:bodyPr wrap="square" lIns="0" tIns="0" rIns="45720" bIns="18288" anchor="t"/>
          <a:lstStyle/>
          <a:p>
            <a:pPr algn="l">
              <a:lnSpc>
                <a:spcPct val="100000"/>
              </a:lnSpc>
              <a:spcBef>
                <a:spcPts val="0"/>
              </a:spcBef>
              <a:spcAft>
                <a:spcPts val="0"/>
              </a:spcAft>
              <a:defRPr sz="1050">
                <a:solidFill>
                  <a:srgbClr val="454F51"/>
                </a:solidFill>
                <a:latin typeface="Calibre (Body)"/>
              </a:defRPr>
            </a:pPr>
            <a:r>
              <a:rPr lang="en-US" dirty="0"/>
              <a:t>The office market in Q1 2026 showed softer quarterly activity but continued multi-year tightening in vacancy despite demand volatility. Vacancy increased 30 basis points quarter-over-quarter to 18.6% but remained 10 basis points below Q1 2025 and 130 basis points below Q1 2023. This was due to a few large move outs in the western Broward suburban submarkets. </a:t>
            </a:r>
          </a:p>
          <a:p>
            <a:pPr algn="l">
              <a:lnSpc>
                <a:spcPct val="100000"/>
              </a:lnSpc>
              <a:spcBef>
                <a:spcPts val="0"/>
              </a:spcBef>
              <a:spcAft>
                <a:spcPts val="0"/>
              </a:spcAft>
              <a:defRPr sz="1050">
                <a:solidFill>
                  <a:srgbClr val="454F51"/>
                </a:solidFill>
                <a:latin typeface="Calibre (Body)"/>
              </a:defRPr>
            </a:pPr>
            <a:br>
              <a:rPr lang="en-US" dirty="0"/>
            </a:br>
            <a:r>
              <a:rPr lang="en-US" dirty="0"/>
              <a:t>Pricing continued to move higher. The average asking rate reached $28.16 per sq. ft. in Q1 2026, up 2.6% quarter-over-quarter, 6.9% year-over-year, and approximately 21.8% above Q1 2020. Construction remained modest, with 177,000 sq. ft., in Fat Village which is being developed by Hines, under way and no new deliveries since the 50,000 sq. ft. Southeast Broward building completed in Q3 2023. The last major office delivery was Optima Onyx which delivered 300,000 sq. ft. in 2021. </a:t>
            </a:r>
          </a:p>
          <a:p>
            <a:pPr algn="l">
              <a:lnSpc>
                <a:spcPct val="100000"/>
              </a:lnSpc>
              <a:spcBef>
                <a:spcPts val="0"/>
              </a:spcBef>
              <a:spcAft>
                <a:spcPts val="0"/>
              </a:spcAft>
              <a:defRPr sz="1050">
                <a:solidFill>
                  <a:srgbClr val="454F51"/>
                </a:solidFill>
                <a:latin typeface="Calibre (Body)"/>
              </a:defRPr>
            </a:pPr>
            <a:endParaRPr lang="en-US" dirty="0"/>
          </a:p>
          <a:p>
            <a:pPr algn="l">
              <a:lnSpc>
                <a:spcPct val="100000"/>
              </a:lnSpc>
              <a:spcBef>
                <a:spcPts val="0"/>
              </a:spcBef>
              <a:spcAft>
                <a:spcPts val="0"/>
              </a:spcAft>
              <a:defRPr sz="1050">
                <a:solidFill>
                  <a:srgbClr val="454F51"/>
                </a:solidFill>
                <a:latin typeface="Calibre (Body)"/>
              </a:defRPr>
            </a:pPr>
            <a:r>
              <a:rPr lang="en-US" dirty="0"/>
              <a:t>Overall, Q1 2026 was characterized by sustained rent growth and some negative large block absorption. The market did see modest improvement in availability over the past year and there is  limited new supply in the pipeline.</a:t>
            </a:r>
          </a:p>
        </p:txBody>
      </p:sp>
      <p:sp>
        <p:nvSpPr>
          <p:cNvPr id="46" name="TextBox 45"/>
          <p:cNvSpPr txBox="1"/>
          <p:nvPr/>
        </p:nvSpPr>
        <p:spPr>
          <a:xfrm>
            <a:off x="813816" y="3474720"/>
            <a:ext cx="5344668" cy="164592"/>
          </a:xfrm>
          <a:prstGeom prst="rect">
            <a:avLst/>
          </a:prstGeom>
          <a:noFill/>
        </p:spPr>
        <p:txBody>
          <a:bodyPr wrap="square" lIns="0" tIns="0" rIns="0" bIns="0"/>
          <a:lstStyle/>
          <a:p>
            <a:pPr algn="l">
              <a:defRPr sz="1200" b="0">
                <a:solidFill>
                  <a:srgbClr val="465254"/>
                </a:solidFill>
                <a:latin typeface="Calibre"/>
              </a:defRPr>
            </a:pPr>
            <a:r>
              <a:t>Market Overview</a:t>
            </a:r>
          </a:p>
        </p:txBody>
      </p:sp>
      <p:graphicFrame>
        <p:nvGraphicFramePr>
          <p:cNvPr id="3" name="slide_1_chart_1">
            <a:extLst>
              <a:ext uri="{FF2B5EF4-FFF2-40B4-BE49-F238E27FC236}">
                <a16:creationId xmlns:a16="http://schemas.microsoft.com/office/drawing/2014/main" id="{27103184-A684-E29C-2FB0-3361A472EFE5}"/>
              </a:ext>
            </a:extLst>
          </p:cNvPr>
          <p:cNvGraphicFramePr>
            <a:graphicFrameLocks/>
          </p:cNvGraphicFramePr>
          <p:nvPr>
            <p:extLst>
              <p:ext uri="{D42A27DB-BD31-4B8C-83A1-F6EECF244321}">
                <p14:modId xmlns:p14="http://schemas.microsoft.com/office/powerpoint/2010/main" val="1900205979"/>
              </p:ext>
            </p:extLst>
          </p:nvPr>
        </p:nvGraphicFramePr>
        <p:xfrm>
          <a:off x="6295644" y="3611879"/>
          <a:ext cx="5436108" cy="2633472"/>
        </p:xfrm>
        <a:graphic>
          <a:graphicData uri="http://schemas.openxmlformats.org/drawingml/2006/chart">
            <c:chart xmlns:c="http://schemas.openxmlformats.org/drawingml/2006/chart" xmlns:r="http://schemas.openxmlformats.org/officeDocument/2006/relationships" r:id="rId8"/>
          </a:graphicData>
        </a:graphic>
      </p:graphicFrame>
      <p:sp>
        <p:nvSpPr>
          <p:cNvPr id="47" name="TextBox 46"/>
          <p:cNvSpPr txBox="1"/>
          <p:nvPr/>
        </p:nvSpPr>
        <p:spPr>
          <a:xfrm>
            <a:off x="6295644" y="3474720"/>
            <a:ext cx="5436108" cy="164592"/>
          </a:xfrm>
          <a:prstGeom prst="rect">
            <a:avLst/>
          </a:prstGeom>
          <a:noFill/>
        </p:spPr>
        <p:txBody>
          <a:bodyPr wrap="none" lIns="0" tIns="0" rIns="0" bIns="0">
            <a:spAutoFit/>
          </a:bodyPr>
          <a:lstStyle/>
          <a:p>
            <a:pPr algn="l">
              <a:defRPr sz="900" b="0">
                <a:solidFill>
                  <a:srgbClr val="657071"/>
                </a:solidFill>
                <a:latin typeface="Calibre (Body)"/>
              </a:defRPr>
            </a:pPr>
            <a:r>
              <a:t>Figure 1: Historical Net Absorption, Deliveries, and Vacancy​</a:t>
            </a:r>
          </a:p>
        </p:txBody>
      </p:sp>
      <p:sp>
        <p:nvSpPr>
          <p:cNvPr id="48" name="TextBox 47"/>
          <p:cNvSpPr txBox="1"/>
          <p:nvPr/>
        </p:nvSpPr>
        <p:spPr>
          <a:xfrm>
            <a:off x="6295644" y="6263640"/>
            <a:ext cx="5458053" cy="182880"/>
          </a:xfrm>
          <a:prstGeom prst="rect">
            <a:avLst/>
          </a:prstGeom>
          <a:noFill/>
        </p:spPr>
        <p:txBody>
          <a:bodyPr wrap="none" lIns="0" tIns="0" rIns="0" bIns="0">
            <a:spAutoFit/>
          </a:bodyPr>
          <a:lstStyle/>
          <a:p>
            <a:pPr algn="l">
              <a:defRPr sz="800">
                <a:solidFill>
                  <a:srgbClr val="58595B"/>
                </a:solidFill>
                <a:latin typeface="Calibre"/>
              </a:defRPr>
            </a:pPr>
            <a:r>
              <a:t>Source: CBRE Research, Q1 2026</a:t>
            </a:r>
          </a:p>
        </p:txBody>
      </p:sp>
    </p:spTree>
    <p:custDataLst>
      <p:custData r:id="rId1"/>
      <p:custData r:id="rId2"/>
    </p:custDataLst>
    <p:extLst>
      <p:ext uri="{BB962C8B-B14F-4D97-AF65-F5344CB8AC3E}">
        <p14:creationId xmlns:p14="http://schemas.microsoft.com/office/powerpoint/2010/main" val="35800956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77240" y="667512"/>
            <a:ext cx="5408676" cy="2715768"/>
          </a:xfrm>
          <a:prstGeom prst="rect">
            <a:avLst/>
          </a:prstGeom>
          <a:noFill/>
        </p:spPr>
        <p:txBody>
          <a:bodyPr wrap="square" lIns="0" tIns="0" rIns="45720" bIns="18288" anchor="t"/>
          <a:lstStyle/>
          <a:p>
            <a:pPr algn="l">
              <a:lnSpc>
                <a:spcPct val="100000"/>
              </a:lnSpc>
              <a:spcBef>
                <a:spcPts val="0"/>
              </a:spcBef>
              <a:spcAft>
                <a:spcPts val="0"/>
              </a:spcAft>
              <a:defRPr sz="1050">
                <a:solidFill>
                  <a:srgbClr val="454F51"/>
                </a:solidFill>
                <a:latin typeface="Calibre (Body)"/>
              </a:defRPr>
            </a:pPr>
            <a:r>
              <a:rPr lang="en-US" dirty="0"/>
              <a:t>Total vacancy in Class A buildings edged up 20 bps quarter-over-quarter to 18.2% in Q1 2026, while Class B vacancy increased 70 bps to 19.3%. Year-over-year, Class A vacancy decreased 80 bps from 19.0%, but Class B rose 110 bps from 18.2%. Direct vacancy in Class A fell 30 bps QoQ and 70 bps YoY to 16.0%, whereas Class B direct vacancy climbed 60 bps QoQ and 120 bps YoY to 18.3%. Sublease vacancy in Class A moved up 40 bps QoQ to 2.2% but remains 10 bps below a year earlier; Class B sublease vacancy held at 1.0%, flat QoQ and 10 bps lower YoY. The Class A–B vacancy spread has inverted over the past year, with Class B now 110 bps more vacant than Class A versus an 80 bps Class A premium in Q1 2025.  Broward’s lower Class A vacancy rates reflect a nationwide drive to quality for office space. </a:t>
            </a:r>
            <a:br>
              <a:rPr lang="en-US" dirty="0"/>
            </a:br>
            <a:endParaRPr lang="en-US" dirty="0"/>
          </a:p>
          <a:p>
            <a:pPr algn="l">
              <a:lnSpc>
                <a:spcPct val="100000"/>
              </a:lnSpc>
              <a:spcBef>
                <a:spcPts val="0"/>
              </a:spcBef>
              <a:spcAft>
                <a:spcPts val="0"/>
              </a:spcAft>
              <a:defRPr sz="1050">
                <a:solidFill>
                  <a:srgbClr val="454F51"/>
                </a:solidFill>
                <a:latin typeface="Calibre (Body)"/>
              </a:defRPr>
            </a:pPr>
            <a:r>
              <a:rPr lang="en-US" dirty="0"/>
              <a:t>Sublease availability totals 763,900 sq. ft. across the market, holding relatively steadily at 3.1% sublease availability but down significantly from the post-pandemic peak in Q2 2021 when sublease availability stood at 1,061,700 sq. ft. or 4.1%. </a:t>
            </a:r>
          </a:p>
        </p:txBody>
      </p:sp>
      <p:sp>
        <p:nvSpPr>
          <p:cNvPr id="3" name="TextBox 2"/>
          <p:cNvSpPr txBox="1"/>
          <p:nvPr/>
        </p:nvSpPr>
        <p:spPr>
          <a:xfrm>
            <a:off x="777240" y="411480"/>
            <a:ext cx="5408676" cy="164592"/>
          </a:xfrm>
          <a:prstGeom prst="rect">
            <a:avLst/>
          </a:prstGeom>
          <a:noFill/>
        </p:spPr>
        <p:txBody>
          <a:bodyPr wrap="square" lIns="0" tIns="0" rIns="0" bIns="0"/>
          <a:lstStyle/>
          <a:p>
            <a:pPr algn="l">
              <a:defRPr sz="1600" b="0">
                <a:solidFill>
                  <a:srgbClr val="465254"/>
                </a:solidFill>
                <a:latin typeface="Financier Display (Headings)"/>
              </a:defRPr>
            </a:pPr>
            <a:r>
              <a:t>Vacancy</a:t>
            </a:r>
          </a:p>
        </p:txBody>
      </p:sp>
      <p:graphicFrame>
        <p:nvGraphicFramePr>
          <p:cNvPr id="10" name="slide_2_chart_1">
            <a:extLst>
              <a:ext uri="{FF2B5EF4-FFF2-40B4-BE49-F238E27FC236}">
                <a16:creationId xmlns:a16="http://schemas.microsoft.com/office/drawing/2014/main" id="{51F5A9CD-4634-C78E-B1BE-EA1B3FAF1FD3}"/>
              </a:ext>
            </a:extLst>
          </p:cNvPr>
          <p:cNvGraphicFramePr>
            <a:graphicFrameLocks/>
          </p:cNvGraphicFramePr>
          <p:nvPr>
            <p:extLst>
              <p:ext uri="{D42A27DB-BD31-4B8C-83A1-F6EECF244321}">
                <p14:modId xmlns:p14="http://schemas.microsoft.com/office/powerpoint/2010/main" val="560343969"/>
              </p:ext>
            </p:extLst>
          </p:nvPr>
        </p:nvGraphicFramePr>
        <p:xfrm>
          <a:off x="6323075" y="548640"/>
          <a:ext cx="5500116" cy="2679191"/>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p:cNvSpPr txBox="1"/>
          <p:nvPr/>
        </p:nvSpPr>
        <p:spPr>
          <a:xfrm>
            <a:off x="6323075" y="411480"/>
            <a:ext cx="5500116" cy="164592"/>
          </a:xfrm>
          <a:prstGeom prst="rect">
            <a:avLst/>
          </a:prstGeom>
          <a:noFill/>
        </p:spPr>
        <p:txBody>
          <a:bodyPr wrap="none" lIns="0" tIns="0" rIns="0" bIns="0">
            <a:spAutoFit/>
          </a:bodyPr>
          <a:lstStyle/>
          <a:p>
            <a:pPr algn="l">
              <a:defRPr sz="900" b="0">
                <a:solidFill>
                  <a:srgbClr val="657071"/>
                </a:solidFill>
                <a:latin typeface="Calibre (Body)"/>
              </a:defRPr>
            </a:pPr>
            <a:r>
              <a:t>Figure 2: Vacancy Rates by Class​</a:t>
            </a:r>
          </a:p>
        </p:txBody>
      </p:sp>
      <p:sp>
        <p:nvSpPr>
          <p:cNvPr id="5" name="TextBox 4"/>
          <p:cNvSpPr txBox="1"/>
          <p:nvPr/>
        </p:nvSpPr>
        <p:spPr>
          <a:xfrm>
            <a:off x="6323075" y="3246120"/>
            <a:ext cx="5458053" cy="182880"/>
          </a:xfrm>
          <a:prstGeom prst="rect">
            <a:avLst/>
          </a:prstGeom>
          <a:noFill/>
        </p:spPr>
        <p:txBody>
          <a:bodyPr wrap="none" lIns="0" tIns="0" rIns="0" bIns="0">
            <a:spAutoFit/>
          </a:bodyPr>
          <a:lstStyle/>
          <a:p>
            <a:pPr algn="l">
              <a:defRPr sz="800">
                <a:solidFill>
                  <a:srgbClr val="58595B"/>
                </a:solidFill>
                <a:latin typeface="Calibre"/>
              </a:defRPr>
            </a:pPr>
            <a:r>
              <a:t>Source: CBRE Research, Q1 2026</a:t>
            </a:r>
          </a:p>
        </p:txBody>
      </p:sp>
      <p:sp>
        <p:nvSpPr>
          <p:cNvPr id="6" name="TextBox 5"/>
          <p:cNvSpPr txBox="1"/>
          <p:nvPr/>
        </p:nvSpPr>
        <p:spPr>
          <a:xfrm>
            <a:off x="777240" y="3730752"/>
            <a:ext cx="5408676" cy="2715768"/>
          </a:xfrm>
          <a:prstGeom prst="rect">
            <a:avLst/>
          </a:prstGeom>
          <a:noFill/>
        </p:spPr>
        <p:txBody>
          <a:bodyPr wrap="square" lIns="0" tIns="0" rIns="45720" bIns="18288" anchor="t"/>
          <a:lstStyle/>
          <a:p>
            <a:pPr algn="l">
              <a:lnSpc>
                <a:spcPct val="100000"/>
              </a:lnSpc>
              <a:spcBef>
                <a:spcPts val="0"/>
              </a:spcBef>
              <a:spcAft>
                <a:spcPts val="0"/>
              </a:spcAft>
              <a:defRPr sz="1050">
                <a:solidFill>
                  <a:srgbClr val="454F51"/>
                </a:solidFill>
                <a:latin typeface="Calibre (Body)"/>
              </a:defRPr>
            </a:pPr>
            <a:r>
              <a:rPr lang="en-US" dirty="0"/>
              <a:t>The overall average direct asking rate in Q1 2026 is $28.16 per sq. ft., up 2.6% from the prior quarter and 6.9% year-over-year. Class A office asking rents increased from $30.57 per sq. ft. to $31.10 per sq. ft. quarter-over-quarter and are up 6.2% year-over-year, modestly trailing overall market rent growth. Class B asking rents reached $22.52 per sq. ft., rising 4.1% quarter-over-quarter and 6.9% year-over-year. </a:t>
            </a:r>
            <a:br>
              <a:rPr lang="en-US" dirty="0"/>
            </a:br>
            <a:br>
              <a:rPr lang="en-US" dirty="0"/>
            </a:br>
            <a:r>
              <a:rPr lang="en-US" dirty="0"/>
              <a:t>Fort Lauderdale CBD records the highest average direct asking rate on record for Class A buildings reaching $42.16 per sq. ft. this quarter with multiple buildings pushing rents on available spaces. </a:t>
            </a:r>
          </a:p>
        </p:txBody>
      </p:sp>
      <p:sp>
        <p:nvSpPr>
          <p:cNvPr id="7" name="TextBox 6"/>
          <p:cNvSpPr txBox="1"/>
          <p:nvPr/>
        </p:nvSpPr>
        <p:spPr>
          <a:xfrm>
            <a:off x="777240" y="3474720"/>
            <a:ext cx="5408676" cy="164592"/>
          </a:xfrm>
          <a:prstGeom prst="rect">
            <a:avLst/>
          </a:prstGeom>
          <a:noFill/>
        </p:spPr>
        <p:txBody>
          <a:bodyPr wrap="square" lIns="0" tIns="0" rIns="0" bIns="0"/>
          <a:lstStyle/>
          <a:p>
            <a:pPr algn="l">
              <a:defRPr sz="1600" b="0">
                <a:solidFill>
                  <a:srgbClr val="465254"/>
                </a:solidFill>
                <a:latin typeface="Financier Display (Headings)"/>
              </a:defRPr>
            </a:pPr>
            <a:r>
              <a:t>Asking Rent</a:t>
            </a:r>
          </a:p>
        </p:txBody>
      </p:sp>
      <p:graphicFrame>
        <p:nvGraphicFramePr>
          <p:cNvPr id="11" name="slide_2_chart_1">
            <a:extLst>
              <a:ext uri="{FF2B5EF4-FFF2-40B4-BE49-F238E27FC236}">
                <a16:creationId xmlns:a16="http://schemas.microsoft.com/office/drawing/2014/main" id="{51F5A9CD-4634-C78E-B1BE-EA1B3FAF1FD3}"/>
              </a:ext>
            </a:extLst>
          </p:cNvPr>
          <p:cNvGraphicFramePr>
            <a:graphicFrameLocks/>
          </p:cNvGraphicFramePr>
          <p:nvPr>
            <p:extLst>
              <p:ext uri="{D42A27DB-BD31-4B8C-83A1-F6EECF244321}">
                <p14:modId xmlns:p14="http://schemas.microsoft.com/office/powerpoint/2010/main" val="560343969"/>
              </p:ext>
            </p:extLst>
          </p:nvPr>
        </p:nvGraphicFramePr>
        <p:xfrm>
          <a:off x="6323075" y="3611879"/>
          <a:ext cx="5500116" cy="2679191"/>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p:cNvSpPr txBox="1"/>
          <p:nvPr/>
        </p:nvSpPr>
        <p:spPr>
          <a:xfrm>
            <a:off x="6323075" y="3474720"/>
            <a:ext cx="5500116" cy="164592"/>
          </a:xfrm>
          <a:prstGeom prst="rect">
            <a:avLst/>
          </a:prstGeom>
          <a:noFill/>
        </p:spPr>
        <p:txBody>
          <a:bodyPr wrap="none" lIns="0" tIns="0" rIns="0" bIns="0">
            <a:spAutoFit/>
          </a:bodyPr>
          <a:lstStyle/>
          <a:p>
            <a:pPr algn="l">
              <a:defRPr sz="900" b="0">
                <a:solidFill>
                  <a:srgbClr val="657071"/>
                </a:solidFill>
                <a:latin typeface="Calibre (Body)"/>
              </a:defRPr>
            </a:pPr>
            <a:r>
              <a:t>Figure 3: Average Direct Asking Rate by Class​</a:t>
            </a:r>
          </a:p>
        </p:txBody>
      </p:sp>
      <p:sp>
        <p:nvSpPr>
          <p:cNvPr id="9" name="TextBox 8"/>
          <p:cNvSpPr txBox="1"/>
          <p:nvPr/>
        </p:nvSpPr>
        <p:spPr>
          <a:xfrm>
            <a:off x="6323075" y="6309359"/>
            <a:ext cx="5458053" cy="182880"/>
          </a:xfrm>
          <a:prstGeom prst="rect">
            <a:avLst/>
          </a:prstGeom>
          <a:noFill/>
        </p:spPr>
        <p:txBody>
          <a:bodyPr wrap="none" lIns="0" tIns="0" rIns="0" bIns="0">
            <a:spAutoFit/>
          </a:bodyPr>
          <a:lstStyle/>
          <a:p>
            <a:pPr algn="l">
              <a:defRPr sz="800">
                <a:solidFill>
                  <a:srgbClr val="58595B"/>
                </a:solidFill>
                <a:latin typeface="Calibre"/>
              </a:defRPr>
            </a:pPr>
            <a:r>
              <a:t>Source: CBRE Research, Q1 2026</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77240" y="667512"/>
            <a:ext cx="5408676" cy="2715768"/>
          </a:xfrm>
          <a:prstGeom prst="rect">
            <a:avLst/>
          </a:prstGeom>
          <a:noFill/>
        </p:spPr>
        <p:txBody>
          <a:bodyPr wrap="square" lIns="0" tIns="0" rIns="45720" bIns="18288" anchor="t"/>
          <a:lstStyle/>
          <a:p>
            <a:pPr algn="l">
              <a:lnSpc>
                <a:spcPct val="100000"/>
              </a:lnSpc>
              <a:spcBef>
                <a:spcPts val="0"/>
              </a:spcBef>
              <a:spcAft>
                <a:spcPts val="0"/>
              </a:spcAft>
              <a:defRPr sz="1050">
                <a:solidFill>
                  <a:srgbClr val="454F51"/>
                </a:solidFill>
                <a:latin typeface="Calibre (Body)"/>
              </a:defRPr>
            </a:pPr>
            <a:r>
              <a:rPr lang="en-US" dirty="0"/>
              <a:t>Net absorption in Q1 2026 turned negative after three consecutive quarters of positive absorption  83,000 sq. ft.. This was largely focused in the west Broward suburban markets. The two largest move outs were UKG in Weston and Benelynk in Sunrise.  Positive net absorption  in Q1 2026 was concentrated primarily in the Fort Lauderdale CBD Class A submarket with 27,000 sq. ft. for the quarter driven by move-ins at 401 E Las Olas and 500 E Broward.</a:t>
            </a:r>
          </a:p>
        </p:txBody>
      </p:sp>
      <p:sp>
        <p:nvSpPr>
          <p:cNvPr id="3" name="TextBox 2"/>
          <p:cNvSpPr txBox="1"/>
          <p:nvPr/>
        </p:nvSpPr>
        <p:spPr>
          <a:xfrm>
            <a:off x="777240" y="411480"/>
            <a:ext cx="5408676" cy="164592"/>
          </a:xfrm>
          <a:prstGeom prst="rect">
            <a:avLst/>
          </a:prstGeom>
          <a:noFill/>
        </p:spPr>
        <p:txBody>
          <a:bodyPr wrap="square" lIns="0" tIns="0" rIns="0" bIns="0"/>
          <a:lstStyle/>
          <a:p>
            <a:pPr algn="l">
              <a:defRPr sz="1600" b="0">
                <a:solidFill>
                  <a:srgbClr val="465254"/>
                </a:solidFill>
                <a:latin typeface="Financier Display (Headings)"/>
              </a:defRPr>
            </a:pPr>
            <a:r>
              <a:t>Net Absorption​</a:t>
            </a:r>
          </a:p>
        </p:txBody>
      </p:sp>
      <p:sp>
        <p:nvSpPr>
          <p:cNvPr id="6" name="TextBox 5"/>
          <p:cNvSpPr txBox="1"/>
          <p:nvPr/>
        </p:nvSpPr>
        <p:spPr>
          <a:xfrm>
            <a:off x="6323075" y="411480"/>
            <a:ext cx="5500116" cy="164592"/>
          </a:xfrm>
          <a:prstGeom prst="rect">
            <a:avLst/>
          </a:prstGeom>
          <a:noFill/>
        </p:spPr>
        <p:txBody>
          <a:bodyPr wrap="none" lIns="0" tIns="0" rIns="0" bIns="0">
            <a:spAutoFit/>
          </a:bodyPr>
          <a:lstStyle/>
          <a:p>
            <a:pPr algn="l">
              <a:defRPr sz="900" b="0">
                <a:solidFill>
                  <a:srgbClr val="657071"/>
                </a:solidFill>
                <a:latin typeface="Calibre (Body)"/>
              </a:defRPr>
            </a:pPr>
            <a:r>
              <a:t>Figure 4: Net Absorption Trend​</a:t>
            </a:r>
          </a:p>
        </p:txBody>
      </p:sp>
      <p:sp>
        <p:nvSpPr>
          <p:cNvPr id="7" name="TextBox 6"/>
          <p:cNvSpPr txBox="1"/>
          <p:nvPr/>
        </p:nvSpPr>
        <p:spPr>
          <a:xfrm>
            <a:off x="6323075" y="3246120"/>
            <a:ext cx="5458053" cy="182880"/>
          </a:xfrm>
          <a:prstGeom prst="rect">
            <a:avLst/>
          </a:prstGeom>
          <a:noFill/>
        </p:spPr>
        <p:txBody>
          <a:bodyPr wrap="none" lIns="0" tIns="0" rIns="0" bIns="0">
            <a:spAutoFit/>
          </a:bodyPr>
          <a:lstStyle/>
          <a:p>
            <a:pPr algn="l">
              <a:defRPr sz="800">
                <a:solidFill>
                  <a:srgbClr val="58595B"/>
                </a:solidFill>
                <a:latin typeface="Calibre"/>
              </a:defRPr>
            </a:pPr>
            <a:r>
              <a:t>Source: CBRE Research, Q1 2026</a:t>
            </a:r>
          </a:p>
        </p:txBody>
      </p:sp>
      <p:sp>
        <p:nvSpPr>
          <p:cNvPr id="8" name="TextBox 7"/>
          <p:cNvSpPr txBox="1"/>
          <p:nvPr/>
        </p:nvSpPr>
        <p:spPr>
          <a:xfrm>
            <a:off x="777240" y="3730752"/>
            <a:ext cx="5408676" cy="2715768"/>
          </a:xfrm>
          <a:prstGeom prst="rect">
            <a:avLst/>
          </a:prstGeom>
          <a:noFill/>
        </p:spPr>
        <p:txBody>
          <a:bodyPr wrap="square" lIns="0" tIns="0" rIns="45720" bIns="18288" anchor="t"/>
          <a:lstStyle/>
          <a:p>
            <a:pPr algn="l">
              <a:lnSpc>
                <a:spcPct val="100000"/>
              </a:lnSpc>
              <a:spcBef>
                <a:spcPts val="0"/>
              </a:spcBef>
              <a:spcAft>
                <a:spcPts val="0"/>
              </a:spcAft>
              <a:defRPr sz="1050">
                <a:solidFill>
                  <a:srgbClr val="454F51"/>
                </a:solidFill>
                <a:latin typeface="Calibre (Body)"/>
              </a:defRPr>
            </a:pPr>
            <a:r>
              <a:rPr dirty="0"/>
              <a:t>Office construction stood at 177,000 sq. ft. under construction in Q1 2026, with no new space delivered during the quarter. This total has been unchanged since Q1 2025, leaving construction volume flat quarter‑over‑quarter and year‑over‑year, and deliveries at 0 sq. ft. over the same period. All space underway in the market totals is Class A, with no Class B projects reported under construction.  </a:t>
            </a:r>
            <a:br>
              <a:rPr dirty="0"/>
            </a:br>
            <a:br>
              <a:rPr dirty="0"/>
            </a:br>
            <a:r>
              <a:rPr dirty="0"/>
              <a:t>In the submarket detail, Fort Lauderdale CBD records 176,500 sq. ft. of Class A space under construction at T3 FAT Village East, which is 0.0% pre‑leased as of Q1 2026 and expected to deliver in </a:t>
            </a:r>
            <a:r>
              <a:rPr lang="en-US" dirty="0"/>
              <a:t>late</a:t>
            </a:r>
            <a:r>
              <a:rPr dirty="0"/>
              <a:t> 2026. </a:t>
            </a:r>
          </a:p>
        </p:txBody>
      </p:sp>
      <p:sp>
        <p:nvSpPr>
          <p:cNvPr id="9" name="TextBox 8"/>
          <p:cNvSpPr txBox="1"/>
          <p:nvPr/>
        </p:nvSpPr>
        <p:spPr>
          <a:xfrm>
            <a:off x="777240" y="3474720"/>
            <a:ext cx="5408676" cy="164592"/>
          </a:xfrm>
          <a:prstGeom prst="rect">
            <a:avLst/>
          </a:prstGeom>
          <a:noFill/>
        </p:spPr>
        <p:txBody>
          <a:bodyPr wrap="square" lIns="0" tIns="0" rIns="0" bIns="0"/>
          <a:lstStyle/>
          <a:p>
            <a:pPr algn="l">
              <a:defRPr sz="1600" b="0">
                <a:solidFill>
                  <a:srgbClr val="465254"/>
                </a:solidFill>
                <a:latin typeface="Financier Display (Headings)"/>
              </a:defRPr>
            </a:pPr>
            <a:r>
              <a:t>Construction Activity​</a:t>
            </a:r>
          </a:p>
        </p:txBody>
      </p:sp>
      <p:graphicFrame>
        <p:nvGraphicFramePr>
          <p:cNvPr id="4" name="slide_3_chart_2">
            <a:extLst>
              <a:ext uri="{FF2B5EF4-FFF2-40B4-BE49-F238E27FC236}">
                <a16:creationId xmlns:a16="http://schemas.microsoft.com/office/drawing/2014/main" id="{E73745B6-44D2-F71A-65C7-54E850F7B6C1}"/>
              </a:ext>
            </a:extLst>
          </p:cNvPr>
          <p:cNvGraphicFramePr>
            <a:graphicFrameLocks/>
          </p:cNvGraphicFramePr>
          <p:nvPr>
            <p:extLst>
              <p:ext uri="{D42A27DB-BD31-4B8C-83A1-F6EECF244321}">
                <p14:modId xmlns:p14="http://schemas.microsoft.com/office/powerpoint/2010/main" val="3700478325"/>
              </p:ext>
            </p:extLst>
          </p:nvPr>
        </p:nvGraphicFramePr>
        <p:xfrm>
          <a:off x="6323075" y="3611879"/>
          <a:ext cx="5500116" cy="2679191"/>
        </p:xfrm>
        <a:graphic>
          <a:graphicData uri="http://schemas.openxmlformats.org/drawingml/2006/chart">
            <c:chart xmlns:c="http://schemas.openxmlformats.org/drawingml/2006/chart" xmlns:r="http://schemas.openxmlformats.org/officeDocument/2006/relationships" r:id="rId2"/>
          </a:graphicData>
        </a:graphic>
      </p:graphicFrame>
      <p:sp>
        <p:nvSpPr>
          <p:cNvPr id="10" name="TextBox 9"/>
          <p:cNvSpPr txBox="1"/>
          <p:nvPr/>
        </p:nvSpPr>
        <p:spPr>
          <a:xfrm>
            <a:off x="6323075" y="3474720"/>
            <a:ext cx="5500116" cy="164592"/>
          </a:xfrm>
          <a:prstGeom prst="rect">
            <a:avLst/>
          </a:prstGeom>
          <a:noFill/>
        </p:spPr>
        <p:txBody>
          <a:bodyPr wrap="none" lIns="0" tIns="0" rIns="0" bIns="0">
            <a:spAutoFit/>
          </a:bodyPr>
          <a:lstStyle/>
          <a:p>
            <a:pPr algn="l">
              <a:defRPr sz="900" b="0">
                <a:solidFill>
                  <a:srgbClr val="657071"/>
                </a:solidFill>
                <a:latin typeface="Calibre (Body)"/>
              </a:defRPr>
            </a:pPr>
            <a:r>
              <a:t>Figure 5: Construction Activity</a:t>
            </a:r>
          </a:p>
        </p:txBody>
      </p:sp>
      <p:sp>
        <p:nvSpPr>
          <p:cNvPr id="11" name="TextBox 10"/>
          <p:cNvSpPr txBox="1"/>
          <p:nvPr/>
        </p:nvSpPr>
        <p:spPr>
          <a:xfrm>
            <a:off x="6323075" y="6309359"/>
            <a:ext cx="5458053" cy="182880"/>
          </a:xfrm>
          <a:prstGeom prst="rect">
            <a:avLst/>
          </a:prstGeom>
          <a:noFill/>
        </p:spPr>
        <p:txBody>
          <a:bodyPr wrap="none" lIns="0" tIns="0" rIns="0" bIns="0">
            <a:spAutoFit/>
          </a:bodyPr>
          <a:lstStyle/>
          <a:p>
            <a:pPr algn="l">
              <a:defRPr sz="800">
                <a:solidFill>
                  <a:srgbClr val="58595B"/>
                </a:solidFill>
                <a:latin typeface="Calibre"/>
              </a:defRPr>
            </a:pPr>
            <a:r>
              <a:t>Source: CBRE Research, Q1 2026</a:t>
            </a:r>
          </a:p>
        </p:txBody>
      </p:sp>
      <p:graphicFrame>
        <p:nvGraphicFramePr>
          <p:cNvPr id="5" name="slide_3_chart_1">
            <a:extLst>
              <a:ext uri="{FF2B5EF4-FFF2-40B4-BE49-F238E27FC236}">
                <a16:creationId xmlns:a16="http://schemas.microsoft.com/office/drawing/2014/main" id="{A86A4B3A-C913-3D7F-8A02-7D12A0567095}"/>
              </a:ext>
            </a:extLst>
          </p:cNvPr>
          <p:cNvGraphicFramePr>
            <a:graphicFrameLocks/>
          </p:cNvGraphicFramePr>
          <p:nvPr>
            <p:extLst>
              <p:ext uri="{D42A27DB-BD31-4B8C-83A1-F6EECF244321}">
                <p14:modId xmlns:p14="http://schemas.microsoft.com/office/powerpoint/2010/main" val="882124817"/>
              </p:ext>
            </p:extLst>
          </p:nvPr>
        </p:nvGraphicFramePr>
        <p:xfrm>
          <a:off x="6323075" y="548640"/>
          <a:ext cx="5500116" cy="2679191"/>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77240" y="667512"/>
            <a:ext cx="5408676" cy="2715768"/>
          </a:xfrm>
          <a:prstGeom prst="rect">
            <a:avLst/>
          </a:prstGeom>
          <a:noFill/>
        </p:spPr>
        <p:txBody>
          <a:bodyPr wrap="square" lIns="0" tIns="0" rIns="45720" bIns="18288" anchor="t"/>
          <a:lstStyle/>
          <a:p>
            <a:pPr algn="l">
              <a:lnSpc>
                <a:spcPct val="100000"/>
              </a:lnSpc>
              <a:spcBef>
                <a:spcPts val="0"/>
              </a:spcBef>
              <a:spcAft>
                <a:spcPts val="0"/>
              </a:spcAft>
              <a:defRPr sz="1050">
                <a:solidFill>
                  <a:srgbClr val="454F51"/>
                </a:solidFill>
                <a:latin typeface="Calibre (Body)"/>
              </a:defRPr>
            </a:pPr>
            <a:r>
              <a:rPr lang="en-US" dirty="0"/>
              <a:t>Leasing activity totaled 466,700 sq. ft. in Q1 2026, while rolling four-quarter volume reached 2.3 million sq. ft. The rolling four-quarter total decreased 6,100 sq. ft., or 0.3%, from Q4 2025 and increased 39,500 sq. ft., or 1.8%, versus Q1 2025. Class A assets captured 1,520,700 sq. ft., or 67.4% of the past year’s leasing, with Class B space accounting for 736,400 sq. ft., or 32.6%.</a:t>
            </a:r>
            <a:br>
              <a:rPr lang="en-US" dirty="0"/>
            </a:br>
            <a:br>
              <a:rPr lang="en-US" dirty="0"/>
            </a:br>
            <a:r>
              <a:rPr lang="en-US" dirty="0"/>
              <a:t>At the submarket level, Fort Lauderdale CBD recorded the highest Q1 2026 leasing volume at 134,500 sq. ft., while Plantation and Cypress Creek were the next most active, with 125,200 sq. ft. of deals and 88,100 sq. ft. respectfully. </a:t>
            </a:r>
          </a:p>
        </p:txBody>
      </p:sp>
      <p:sp>
        <p:nvSpPr>
          <p:cNvPr id="3" name="TextBox 2"/>
          <p:cNvSpPr txBox="1"/>
          <p:nvPr/>
        </p:nvSpPr>
        <p:spPr>
          <a:xfrm>
            <a:off x="777240" y="411480"/>
            <a:ext cx="5408676" cy="164592"/>
          </a:xfrm>
          <a:prstGeom prst="rect">
            <a:avLst/>
          </a:prstGeom>
          <a:noFill/>
        </p:spPr>
        <p:txBody>
          <a:bodyPr wrap="square" lIns="0" tIns="0" rIns="0" bIns="0"/>
          <a:lstStyle/>
          <a:p>
            <a:pPr algn="l">
              <a:defRPr sz="1600" b="0">
                <a:solidFill>
                  <a:srgbClr val="465254"/>
                </a:solidFill>
                <a:latin typeface="Financier Display (Headings)"/>
              </a:defRPr>
            </a:pPr>
            <a:r>
              <a:t>Leasing Activity</a:t>
            </a:r>
          </a:p>
        </p:txBody>
      </p:sp>
      <p:graphicFrame>
        <p:nvGraphicFramePr>
          <p:cNvPr id="4" name="slide_1_chart_4">
            <a:extLst>
              <a:ext uri="{FF2B5EF4-FFF2-40B4-BE49-F238E27FC236}">
                <a16:creationId xmlns:a16="http://schemas.microsoft.com/office/drawing/2014/main" id="{DB1FC603-DE14-DEC2-C8FE-4F3A022A46C1}"/>
              </a:ext>
            </a:extLst>
          </p:cNvPr>
          <p:cNvGraphicFramePr>
            <a:graphicFrameLocks/>
          </p:cNvGraphicFramePr>
          <p:nvPr>
            <p:extLst>
              <p:ext uri="{D42A27DB-BD31-4B8C-83A1-F6EECF244321}">
                <p14:modId xmlns:p14="http://schemas.microsoft.com/office/powerpoint/2010/main" val="2512496568"/>
              </p:ext>
            </p:extLst>
          </p:nvPr>
        </p:nvGraphicFramePr>
        <p:xfrm>
          <a:off x="6323075" y="548640"/>
          <a:ext cx="5500116" cy="2679191"/>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6323075" y="411480"/>
            <a:ext cx="2992807" cy="138499"/>
          </a:xfrm>
          <a:prstGeom prst="rect">
            <a:avLst/>
          </a:prstGeom>
          <a:noFill/>
        </p:spPr>
        <p:txBody>
          <a:bodyPr wrap="none" lIns="0" tIns="0" rIns="0" bIns="0">
            <a:spAutoFit/>
          </a:bodyPr>
          <a:lstStyle/>
          <a:p>
            <a:pPr algn="l">
              <a:defRPr sz="900" b="0">
                <a:solidFill>
                  <a:srgbClr val="657071"/>
                </a:solidFill>
                <a:latin typeface="Calibre (Body)"/>
              </a:defRPr>
            </a:pPr>
            <a:r>
              <a:rPr dirty="0"/>
              <a:t>Figure 6: Leasing Activity Trend</a:t>
            </a:r>
            <a:r>
              <a:rPr lang="en-US" dirty="0"/>
              <a:t> (Activity 10,000 sq. ft. or greater)</a:t>
            </a:r>
            <a:endParaRPr dirty="0"/>
          </a:p>
        </p:txBody>
      </p:sp>
      <p:sp>
        <p:nvSpPr>
          <p:cNvPr id="6" name="TextBox 5"/>
          <p:cNvSpPr txBox="1"/>
          <p:nvPr/>
        </p:nvSpPr>
        <p:spPr>
          <a:xfrm>
            <a:off x="6323075" y="3246120"/>
            <a:ext cx="5458053" cy="182880"/>
          </a:xfrm>
          <a:prstGeom prst="rect">
            <a:avLst/>
          </a:prstGeom>
          <a:noFill/>
        </p:spPr>
        <p:txBody>
          <a:bodyPr wrap="none" lIns="0" tIns="0" rIns="0" bIns="0">
            <a:spAutoFit/>
          </a:bodyPr>
          <a:lstStyle/>
          <a:p>
            <a:pPr algn="l">
              <a:defRPr sz="800">
                <a:solidFill>
                  <a:srgbClr val="58595B"/>
                </a:solidFill>
                <a:latin typeface="Calibre"/>
              </a:defRPr>
            </a:pPr>
            <a:r>
              <a:t>Source: CBRE Research, Q1 2026</a:t>
            </a:r>
          </a:p>
        </p:txBody>
      </p:sp>
      <p:sp>
        <p:nvSpPr>
          <p:cNvPr id="7" name="TextBox 6"/>
          <p:cNvSpPr txBox="1"/>
          <p:nvPr/>
        </p:nvSpPr>
        <p:spPr>
          <a:xfrm>
            <a:off x="731520" y="3474720"/>
            <a:ext cx="3388748" cy="138499"/>
          </a:xfrm>
          <a:prstGeom prst="rect">
            <a:avLst/>
          </a:prstGeom>
          <a:noFill/>
        </p:spPr>
        <p:txBody>
          <a:bodyPr wrap="none" lIns="0" tIns="0" rIns="0" bIns="0">
            <a:spAutoFit/>
          </a:bodyPr>
          <a:lstStyle/>
          <a:p>
            <a:pPr algn="l">
              <a:defRPr sz="900" b="0">
                <a:solidFill>
                  <a:srgbClr val="657071"/>
                </a:solidFill>
                <a:latin typeface="Calibre (Body)"/>
              </a:defRPr>
            </a:pPr>
            <a:r>
              <a:rPr dirty="0"/>
              <a:t>Figure 7: Leasing by Submarket (% of Total Activity</a:t>
            </a:r>
            <a:r>
              <a:rPr lang="en-US" dirty="0"/>
              <a:t> 10,000 sq. ft. or greater</a:t>
            </a:r>
            <a:r>
              <a:rPr dirty="0"/>
              <a:t>)</a:t>
            </a:r>
          </a:p>
        </p:txBody>
      </p:sp>
      <p:sp>
        <p:nvSpPr>
          <p:cNvPr id="8" name="TextBox 7"/>
          <p:cNvSpPr txBox="1"/>
          <p:nvPr/>
        </p:nvSpPr>
        <p:spPr>
          <a:xfrm>
            <a:off x="731520" y="6309359"/>
            <a:ext cx="5458053" cy="182880"/>
          </a:xfrm>
          <a:prstGeom prst="rect">
            <a:avLst/>
          </a:prstGeom>
          <a:noFill/>
        </p:spPr>
        <p:txBody>
          <a:bodyPr wrap="none" lIns="0" tIns="0" rIns="0" bIns="0">
            <a:spAutoFit/>
          </a:bodyPr>
          <a:lstStyle/>
          <a:p>
            <a:pPr algn="l">
              <a:defRPr sz="800">
                <a:solidFill>
                  <a:srgbClr val="58595B"/>
                </a:solidFill>
                <a:latin typeface="Calibre"/>
              </a:defRPr>
            </a:pPr>
            <a:r>
              <a:t>Source: CBRE Research, Q1 2026</a:t>
            </a:r>
          </a:p>
        </p:txBody>
      </p:sp>
      <p:graphicFrame>
        <p:nvGraphicFramePr>
          <p:cNvPr id="11" name="slide_3_table_1">
            <a:extLst>
              <a:ext uri="{FF2B5EF4-FFF2-40B4-BE49-F238E27FC236}">
                <a16:creationId xmlns:a16="http://schemas.microsoft.com/office/drawing/2014/main" id="{7F29CDF7-6789-B21C-58C4-D86A7EDC7DA8}"/>
              </a:ext>
            </a:extLst>
          </p:cNvPr>
          <p:cNvGraphicFramePr>
            <a:graphicFrameLocks/>
          </p:cNvGraphicFramePr>
          <p:nvPr>
            <p:extLst>
              <p:ext uri="{D42A27DB-BD31-4B8C-83A1-F6EECF244321}">
                <p14:modId xmlns:p14="http://schemas.microsoft.com/office/powerpoint/2010/main" val="3552138970"/>
              </p:ext>
            </p:extLst>
          </p:nvPr>
        </p:nvGraphicFramePr>
        <p:xfrm>
          <a:off x="6323075" y="3712463"/>
          <a:ext cx="5500116" cy="2642616"/>
        </p:xfrm>
        <a:graphic>
          <a:graphicData uri="http://schemas.openxmlformats.org/drawingml/2006/table">
            <a:tbl>
              <a:tblPr firstRow="1" bandRow="1"/>
              <a:tblGrid>
                <a:gridCol w="1925040">
                  <a:extLst>
                    <a:ext uri="{9D8B030D-6E8A-4147-A177-3AD203B41FA5}">
                      <a16:colId xmlns:a16="http://schemas.microsoft.com/office/drawing/2014/main" val="2965212600"/>
                    </a:ext>
                  </a:extLst>
                </a:gridCol>
                <a:gridCol w="577500">
                  <a:extLst>
                    <a:ext uri="{9D8B030D-6E8A-4147-A177-3AD203B41FA5}">
                      <a16:colId xmlns:a16="http://schemas.microsoft.com/office/drawing/2014/main" val="2595390030"/>
                    </a:ext>
                  </a:extLst>
                </a:gridCol>
                <a:gridCol w="937837">
                  <a:extLst>
                    <a:ext uri="{9D8B030D-6E8A-4147-A177-3AD203B41FA5}">
                      <a16:colId xmlns:a16="http://schemas.microsoft.com/office/drawing/2014/main" val="536879813"/>
                    </a:ext>
                  </a:extLst>
                </a:gridCol>
                <a:gridCol w="1077253">
                  <a:extLst>
                    <a:ext uri="{9D8B030D-6E8A-4147-A177-3AD203B41FA5}">
                      <a16:colId xmlns:a16="http://schemas.microsoft.com/office/drawing/2014/main" val="3109963765"/>
                    </a:ext>
                  </a:extLst>
                </a:gridCol>
                <a:gridCol w="982486">
                  <a:extLst>
                    <a:ext uri="{9D8B030D-6E8A-4147-A177-3AD203B41FA5}">
                      <a16:colId xmlns:a16="http://schemas.microsoft.com/office/drawing/2014/main" val="3824013521"/>
                    </a:ext>
                  </a:extLst>
                </a:gridCol>
              </a:tblGrid>
              <a:tr h="365760">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rPr>
                        <a:t>Tenant</a:t>
                      </a: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algn="ctr"/>
                      <a:r>
                        <a:rPr lang="en-GB" sz="900" b="0" i="0" dirty="0">
                          <a:solidFill>
                            <a:srgbClr val="012A2D"/>
                          </a:solidFill>
                          <a:latin typeface="Calibre" panose="020B0503030202060203" pitchFamily="34" charset="77"/>
                        </a:rPr>
                        <a:t>Sq. Ft. Leased</a:t>
                      </a: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a:ln>
                            <a:noFill/>
                          </a:ln>
                          <a:solidFill>
                            <a:srgbClr val="012A2D"/>
                          </a:solidFill>
                          <a:effectLst/>
                          <a:uLnTx/>
                          <a:uFillTx/>
                          <a:latin typeface="Calibre" panose="020B0503030202060203" pitchFamily="34" charset="77"/>
                          <a:ea typeface="+mn-ea"/>
                          <a:cs typeface="+mn-cs"/>
                        </a:rPr>
                        <a:t>Transaction Type</a:t>
                      </a:r>
                      <a:endPar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endParaRP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a:ln>
                            <a:noFill/>
                          </a:ln>
                          <a:solidFill>
                            <a:srgbClr val="012A2D"/>
                          </a:solidFill>
                          <a:effectLst/>
                          <a:uLnTx/>
                          <a:uFillTx/>
                          <a:latin typeface="Calibre" panose="020B0503030202060203" pitchFamily="34" charset="77"/>
                          <a:ea typeface="+mn-ea"/>
                          <a:cs typeface="+mn-cs"/>
                        </a:rPr>
                        <a:t>Address</a:t>
                      </a:r>
                      <a:endPar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endParaRP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dirty="0" err="1">
                          <a:ln>
                            <a:noFill/>
                          </a:ln>
                          <a:solidFill>
                            <a:srgbClr val="012A2D"/>
                          </a:solidFill>
                          <a:effectLst/>
                          <a:uLnTx/>
                          <a:uFillTx/>
                          <a:latin typeface="Calibre" panose="020B0503030202060203" pitchFamily="34" charset="77"/>
                          <a:ea typeface="+mn-ea"/>
                          <a:cs typeface="+mn-cs"/>
                        </a:rPr>
                        <a:t>SubmarketCio</a:t>
                      </a:r>
                      <a:endPar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endParaRP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extLst>
                  <a:ext uri="{0D108BD9-81ED-4DB2-BD59-A6C34878D82A}">
                    <a16:rowId xmlns:a16="http://schemas.microsoft.com/office/drawing/2014/main" val="1855833506"/>
                  </a:ext>
                </a:extLst>
              </a:tr>
              <a:tr h="274320">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r>
                        <a:rPr lang="en-GB" sz="900" dirty="0">
                          <a:solidFill>
                            <a:srgbClr val="435254"/>
                          </a:solidFill>
                          <a:latin typeface="+mn-lt"/>
                        </a:rPr>
                        <a:t>Confidential Global Shipping Company </a:t>
                      </a:r>
                    </a:p>
                  </a:txBody>
                  <a:tcPr marL="3600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900">
                          <a:solidFill>
                            <a:srgbClr val="435254"/>
                          </a:solidFill>
                          <a:latin typeface="+mn-lt"/>
                        </a:rPr>
                        <a:t>110,000</a:t>
                      </a:r>
                      <a:endParaRPr lang="en-GB" sz="900" dirty="0">
                        <a:solidFill>
                          <a:srgbClr val="435254"/>
                        </a:solidFill>
                        <a:latin typeface="+mn-lt"/>
                      </a:endParaRP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Renewal</a:t>
                      </a:r>
                      <a:endParaRPr lang="en-GB" sz="900" dirty="0">
                        <a:solidFill>
                          <a:srgbClr val="435254"/>
                        </a:solidFill>
                        <a:latin typeface="+mn-lt"/>
                      </a:endParaRP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dirty="0">
                          <a:solidFill>
                            <a:srgbClr val="435254"/>
                          </a:solidFill>
                          <a:latin typeface="+mn-lt"/>
                        </a:rPr>
                        <a:t>1210 S Pine Island Rd</a:t>
                      </a: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Plantation</a:t>
                      </a:r>
                      <a:endParaRPr lang="en-GB" sz="900" dirty="0">
                        <a:solidFill>
                          <a:srgbClr val="435254"/>
                        </a:solidFill>
                        <a:latin typeface="+mn-lt"/>
                      </a:endParaRP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1"/>
                  </a:ext>
                </a:extLst>
              </a:tr>
              <a:tr h="242316">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r>
                        <a:rPr lang="en-GB" sz="900" dirty="0">
                          <a:solidFill>
                            <a:srgbClr val="435254"/>
                          </a:solidFill>
                          <a:latin typeface="+mn-lt"/>
                        </a:rPr>
                        <a:t>Uniforms Direct</a:t>
                      </a:r>
                    </a:p>
                  </a:txBody>
                  <a:tcPr marL="3600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900">
                          <a:solidFill>
                            <a:srgbClr val="435254"/>
                          </a:solidFill>
                          <a:latin typeface="+mn-lt"/>
                        </a:rPr>
                        <a:t>26,000</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Renewal</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101 NE 3rd Ave</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Fort Lauderdale CBD</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2"/>
                  </a:ext>
                </a:extLst>
              </a:tr>
              <a:tr h="274320">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r>
                        <a:rPr lang="en-GB" sz="900" dirty="0">
                          <a:solidFill>
                            <a:srgbClr val="435254"/>
                          </a:solidFill>
                          <a:latin typeface="+mn-lt"/>
                        </a:rPr>
                        <a:t>Broward Metropolitan Planning Organization</a:t>
                      </a:r>
                    </a:p>
                  </a:txBody>
                  <a:tcPr marL="3600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900">
                          <a:solidFill>
                            <a:srgbClr val="435254"/>
                          </a:solidFill>
                          <a:latin typeface="+mn-lt"/>
                        </a:rPr>
                        <a:t>20,000</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Renewal</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100 W Cypress Creek Rd</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Cypress Creek</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3"/>
                  </a:ext>
                </a:extLst>
              </a:tr>
              <a:tr h="242316">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r>
                        <a:rPr lang="en-GB" sz="900" dirty="0">
                          <a:solidFill>
                            <a:srgbClr val="435254"/>
                          </a:solidFill>
                          <a:latin typeface="+mn-lt"/>
                        </a:rPr>
                        <a:t>Tabacalera S.L.U.</a:t>
                      </a:r>
                    </a:p>
                  </a:txBody>
                  <a:tcPr marL="3600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900">
                          <a:solidFill>
                            <a:srgbClr val="435254"/>
                          </a:solidFill>
                          <a:latin typeface="+mn-lt"/>
                        </a:rPr>
                        <a:t>20,000</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Renewal</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5900 N Andrews Ave</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Cypress Creek</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4"/>
                  </a:ext>
                </a:extLst>
              </a:tr>
              <a:tr h="242316">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r>
                        <a:rPr lang="en-GB" sz="900" dirty="0">
                          <a:solidFill>
                            <a:srgbClr val="435254"/>
                          </a:solidFill>
                          <a:latin typeface="+mn-lt"/>
                        </a:rPr>
                        <a:t>ReturnPro</a:t>
                      </a:r>
                    </a:p>
                  </a:txBody>
                  <a:tcPr marL="3600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900">
                          <a:solidFill>
                            <a:srgbClr val="435254"/>
                          </a:solidFill>
                          <a:latin typeface="+mn-lt"/>
                        </a:rPr>
                        <a:t>15,000</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New Lease</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1010 S Federal Hwy</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Southeast Broward</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5"/>
                  </a:ext>
                </a:extLst>
              </a:tr>
              <a:tr h="242316">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r>
                        <a:rPr lang="en-GB" sz="900" dirty="0">
                          <a:solidFill>
                            <a:srgbClr val="435254"/>
                          </a:solidFill>
                          <a:latin typeface="+mn-lt"/>
                        </a:rPr>
                        <a:t>City of Ft Lauderdale</a:t>
                      </a:r>
                    </a:p>
                  </a:txBody>
                  <a:tcPr marL="3600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900">
                          <a:solidFill>
                            <a:srgbClr val="435254"/>
                          </a:solidFill>
                          <a:latin typeface="+mn-lt"/>
                        </a:rPr>
                        <a:t>13,000</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New Lease</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101 NE 3rd Ave</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Fort Lauderdale CBD</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6"/>
                  </a:ext>
                </a:extLst>
              </a:tr>
              <a:tr h="242316">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r>
                        <a:rPr lang="en-GB" sz="900" dirty="0">
                          <a:solidFill>
                            <a:srgbClr val="435254"/>
                          </a:solidFill>
                          <a:latin typeface="+mn-lt"/>
                        </a:rPr>
                        <a:t>Capital Collateral</a:t>
                      </a:r>
                    </a:p>
                  </a:txBody>
                  <a:tcPr marL="3600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900">
                          <a:solidFill>
                            <a:srgbClr val="435254"/>
                          </a:solidFill>
                          <a:latin typeface="+mn-lt"/>
                        </a:rPr>
                        <a:t>13,000</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Renewal</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110 SE 6th St</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Fort Lauderdale CBD</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7"/>
                  </a:ext>
                </a:extLst>
              </a:tr>
              <a:tr h="274320">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r>
                        <a:rPr lang="en-GB" sz="900" dirty="0">
                          <a:solidFill>
                            <a:srgbClr val="435254"/>
                          </a:solidFill>
                          <a:latin typeface="+mn-lt"/>
                        </a:rPr>
                        <a:t>Travelers Insurance</a:t>
                      </a:r>
                    </a:p>
                  </a:txBody>
                  <a:tcPr marL="3600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900">
                          <a:solidFill>
                            <a:srgbClr val="435254"/>
                          </a:solidFill>
                          <a:latin typeface="+mn-lt"/>
                        </a:rPr>
                        <a:t>12,000</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Renewal</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3230 W Commercial Blvd</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Cypress Creek</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8"/>
                  </a:ext>
                </a:extLst>
              </a:tr>
              <a:tr h="242316">
                <a:tc gridSpan="5">
                  <a:txBody>
                    <a:bodyPr/>
                    <a:lstStyle/>
                    <a:p>
                      <a:r>
                        <a:rPr lang="en-US" sz="700" dirty="0">
                          <a:solidFill>
                            <a:srgbClr val="666666"/>
                          </a:solidFill>
                          <a:latin typeface="Calibre (Body)"/>
                        </a:rPr>
                        <a:t>Source: CBRE Research, Q1 2026</a:t>
                      </a:r>
                    </a:p>
                  </a:txBody>
                  <a:tcPr marL="0" marR="0" marT="22860" marB="0" anchor="ctr">
                    <a:lnL>
                      <a:noFill/>
                    </a:lnL>
                    <a:lnR>
                      <a:noFill/>
                    </a:lnR>
                    <a:lnT w="6350" cap="flat" cmpd="sng" algn="ctr">
                      <a:solidFill>
                        <a:srgbClr val="435254"/>
                      </a:solidFill>
                      <a:prstDash val="solid"/>
                      <a:round/>
                      <a:headEnd type="none" w="med" len="med"/>
                      <a:tailEnd type="none" w="med" len="med"/>
                    </a:lnT>
                    <a:lnB>
                      <a:noFill/>
                    </a:lnB>
                    <a:noFill/>
                  </a:tcPr>
                </a:tc>
                <a:tc hMerge="1">
                  <a:txBody>
                    <a:bodyPr/>
                    <a:lstStyle/>
                    <a:p>
                      <a:endParaRPr/>
                    </a:p>
                  </a:txBody>
                  <a:tcPr/>
                </a:tc>
                <a:tc hMerge="1">
                  <a:txBody>
                    <a:bodyPr/>
                    <a:lstStyle/>
                    <a:p>
                      <a:endParaRPr/>
                    </a:p>
                  </a:txBody>
                  <a:tcPr/>
                </a:tc>
                <a:tc hMerge="1">
                  <a:txBody>
                    <a:bodyPr/>
                    <a:lstStyle/>
                    <a:p>
                      <a:endParaRPr/>
                    </a:p>
                  </a:txBody>
                  <a:tcPr/>
                </a:tc>
                <a:tc hMerge="1">
                  <a:txBody>
                    <a:bodyPr/>
                    <a:lstStyle/>
                    <a:p>
                      <a:endParaRPr/>
                    </a:p>
                  </a:txBody>
                  <a:tcPr/>
                </a:tc>
                <a:extLst>
                  <a:ext uri="{0D108BD9-81ED-4DB2-BD59-A6C34878D82A}">
                    <a16:rowId xmlns:a16="http://schemas.microsoft.com/office/drawing/2014/main" val="10009"/>
                  </a:ext>
                </a:extLst>
              </a:tr>
            </a:tbl>
          </a:graphicData>
        </a:graphic>
      </p:graphicFrame>
      <p:sp>
        <p:nvSpPr>
          <p:cNvPr id="9" name="TextBox 8"/>
          <p:cNvSpPr txBox="1"/>
          <p:nvPr/>
        </p:nvSpPr>
        <p:spPr>
          <a:xfrm>
            <a:off x="6323075" y="3474720"/>
            <a:ext cx="5500116" cy="164592"/>
          </a:xfrm>
          <a:prstGeom prst="rect">
            <a:avLst/>
          </a:prstGeom>
          <a:noFill/>
        </p:spPr>
        <p:txBody>
          <a:bodyPr wrap="none" lIns="0" tIns="0" rIns="0" bIns="0" anchor="t">
            <a:spAutoFit/>
          </a:bodyPr>
          <a:lstStyle/>
          <a:p>
            <a:pPr algn="l">
              <a:defRPr sz="900" b="0">
                <a:solidFill>
                  <a:srgbClr val="657071"/>
                </a:solidFill>
                <a:latin typeface="Calibre (Body)"/>
              </a:defRPr>
            </a:pPr>
            <a:r>
              <a:t>Figure 8: Key Lease Transactions</a:t>
            </a:r>
          </a:p>
        </p:txBody>
      </p:sp>
      <p:graphicFrame>
        <p:nvGraphicFramePr>
          <p:cNvPr id="13" name="Chart 3">
            <a:extLst>
              <a:ext uri="{FF2B5EF4-FFF2-40B4-BE49-F238E27FC236}">
                <a16:creationId xmlns:a16="http://schemas.microsoft.com/office/drawing/2014/main" id="{A90F4A3D-553A-233E-B46F-A96A261A705D}"/>
              </a:ext>
            </a:extLst>
          </p:cNvPr>
          <p:cNvGraphicFramePr/>
          <p:nvPr>
            <p:extLst>
              <p:ext uri="{D42A27DB-BD31-4B8C-83A1-F6EECF244321}">
                <p14:modId xmlns:p14="http://schemas.microsoft.com/office/powerpoint/2010/main" val="383453622"/>
              </p:ext>
            </p:extLst>
          </p:nvPr>
        </p:nvGraphicFramePr>
        <p:xfrm>
          <a:off x="731520" y="3611879"/>
          <a:ext cx="5500116" cy="2679191"/>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slide_3_table_1">
            <a:extLst>
              <a:ext uri="{FF2B5EF4-FFF2-40B4-BE49-F238E27FC236}">
                <a16:creationId xmlns:a16="http://schemas.microsoft.com/office/drawing/2014/main" id="{7F29CDF7-6789-B21C-58C4-D86A7EDC7DA8}"/>
              </a:ext>
            </a:extLst>
          </p:cNvPr>
          <p:cNvGraphicFramePr>
            <a:graphicFrameLocks/>
          </p:cNvGraphicFramePr>
          <p:nvPr>
            <p:extLst>
              <p:ext uri="{D42A27DB-BD31-4B8C-83A1-F6EECF244321}">
                <p14:modId xmlns:p14="http://schemas.microsoft.com/office/powerpoint/2010/main" val="97712658"/>
              </p:ext>
            </p:extLst>
          </p:nvPr>
        </p:nvGraphicFramePr>
        <p:xfrm>
          <a:off x="731520" y="886968"/>
          <a:ext cx="11091672" cy="1655064"/>
        </p:xfrm>
        <a:graphic>
          <a:graphicData uri="http://schemas.openxmlformats.org/drawingml/2006/table">
            <a:tbl>
              <a:tblPr firstRow="1" bandRow="1"/>
              <a:tblGrid>
                <a:gridCol w="965834">
                  <a:extLst>
                    <a:ext uri="{9D8B030D-6E8A-4147-A177-3AD203B41FA5}">
                      <a16:colId xmlns:a16="http://schemas.microsoft.com/office/drawing/2014/main" val="2965212600"/>
                    </a:ext>
                  </a:extLst>
                </a:gridCol>
                <a:gridCol w="438626">
                  <a:extLst>
                    <a:ext uri="{9D8B030D-6E8A-4147-A177-3AD203B41FA5}">
                      <a16:colId xmlns:a16="http://schemas.microsoft.com/office/drawing/2014/main" val="2595390030"/>
                    </a:ext>
                  </a:extLst>
                </a:gridCol>
                <a:gridCol w="779593">
                  <a:extLst>
                    <a:ext uri="{9D8B030D-6E8A-4147-A177-3AD203B41FA5}">
                      <a16:colId xmlns:a16="http://schemas.microsoft.com/office/drawing/2014/main" val="536879813"/>
                    </a:ext>
                  </a:extLst>
                </a:gridCol>
                <a:gridCol w="972063">
                  <a:extLst>
                    <a:ext uri="{9D8B030D-6E8A-4147-A177-3AD203B41FA5}">
                      <a16:colId xmlns:a16="http://schemas.microsoft.com/office/drawing/2014/main" val="3109963765"/>
                    </a:ext>
                  </a:extLst>
                </a:gridCol>
                <a:gridCol w="987009">
                  <a:extLst>
                    <a:ext uri="{9D8B030D-6E8A-4147-A177-3AD203B41FA5}">
                      <a16:colId xmlns:a16="http://schemas.microsoft.com/office/drawing/2014/main" val="3824013521"/>
                    </a:ext>
                  </a:extLst>
                </a:gridCol>
                <a:gridCol w="1067691">
                  <a:extLst>
                    <a:ext uri="{9D8B030D-6E8A-4147-A177-3AD203B41FA5}">
                      <a16:colId xmlns:a16="http://schemas.microsoft.com/office/drawing/2014/main" val="1464754481"/>
                    </a:ext>
                  </a:extLst>
                </a:gridCol>
                <a:gridCol w="1541163">
                  <a:extLst>
                    <a:ext uri="{9D8B030D-6E8A-4147-A177-3AD203B41FA5}">
                      <a16:colId xmlns:a16="http://schemas.microsoft.com/office/drawing/2014/main" val="413872167"/>
                    </a:ext>
                  </a:extLst>
                </a:gridCol>
                <a:gridCol w="1039208">
                  <a:extLst>
                    <a:ext uri="{9D8B030D-6E8A-4147-A177-3AD203B41FA5}">
                      <a16:colId xmlns:a16="http://schemas.microsoft.com/office/drawing/2014/main" val="3300916877"/>
                    </a:ext>
                  </a:extLst>
                </a:gridCol>
                <a:gridCol w="687159">
                  <a:extLst>
                    <a:ext uri="{9D8B030D-6E8A-4147-A177-3AD203B41FA5}">
                      <a16:colId xmlns:a16="http://schemas.microsoft.com/office/drawing/2014/main" val="3350112570"/>
                    </a:ext>
                  </a:extLst>
                </a:gridCol>
                <a:gridCol w="1002129">
                  <a:extLst>
                    <a:ext uri="{9D8B030D-6E8A-4147-A177-3AD203B41FA5}">
                      <a16:colId xmlns:a16="http://schemas.microsoft.com/office/drawing/2014/main" val="1045043610"/>
                    </a:ext>
                  </a:extLst>
                </a:gridCol>
                <a:gridCol w="1611197">
                  <a:extLst>
                    <a:ext uri="{9D8B030D-6E8A-4147-A177-3AD203B41FA5}">
                      <a16:colId xmlns:a16="http://schemas.microsoft.com/office/drawing/2014/main" val="2020514293"/>
                    </a:ext>
                  </a:extLst>
                </a:gridCol>
              </a:tblGrid>
              <a:tr h="685800">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rPr>
                        <a:t>Property Class</a:t>
                      </a: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algn="ctr"/>
                      <a:r>
                        <a:rPr lang="en-GB" sz="900" b="0" i="0" dirty="0">
                          <a:solidFill>
                            <a:srgbClr val="012A2D"/>
                          </a:solidFill>
                          <a:latin typeface="Calibre" panose="020B0503030202060203" pitchFamily="34" charset="77"/>
                        </a:rPr>
                        <a:t>Net Rentable Area (MSF)</a:t>
                      </a: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a:ln>
                            <a:noFill/>
                          </a:ln>
                          <a:solidFill>
                            <a:srgbClr val="012A2D"/>
                          </a:solidFill>
                          <a:effectLst/>
                          <a:uLnTx/>
                          <a:uFillTx/>
                          <a:latin typeface="Calibre" panose="020B0503030202060203" pitchFamily="34" charset="77"/>
                          <a:ea typeface="+mn-ea"/>
                          <a:cs typeface="+mn-cs"/>
                        </a:rPr>
                        <a:t>Total Vacancy (%)</a:t>
                      </a:r>
                      <a:endPar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endParaRP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a:ln>
                            <a:noFill/>
                          </a:ln>
                          <a:solidFill>
                            <a:srgbClr val="012A2D"/>
                          </a:solidFill>
                          <a:effectLst/>
                          <a:uLnTx/>
                          <a:uFillTx/>
                          <a:latin typeface="Calibre" panose="020B0503030202060203" pitchFamily="34" charset="77"/>
                          <a:ea typeface="+mn-ea"/>
                          <a:cs typeface="+mn-cs"/>
                        </a:rPr>
                        <a:t>Total Availability (%)</a:t>
                      </a:r>
                      <a:endPar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endParaRP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rPr>
                        <a:t>Direct Availability (%)</a:t>
                      </a: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rPr>
                        <a:t>Sublease Availability (%)</a:t>
                      </a: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a:ln>
                            <a:noFill/>
                          </a:ln>
                          <a:solidFill>
                            <a:srgbClr val="012A2D"/>
                          </a:solidFill>
                          <a:effectLst/>
                          <a:uLnTx/>
                          <a:uFillTx/>
                          <a:latin typeface="Calibre" panose="020B0503030202060203" pitchFamily="34" charset="77"/>
                          <a:ea typeface="+mn-ea"/>
                          <a:cs typeface="+mn-cs"/>
                        </a:rPr>
                        <a:t>Current Quarter Net Absorption (SF)</a:t>
                      </a:r>
                      <a:endPar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endParaRP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a:ln>
                            <a:noFill/>
                          </a:ln>
                          <a:solidFill>
                            <a:srgbClr val="012A2D"/>
                          </a:solidFill>
                          <a:effectLst/>
                          <a:uLnTx/>
                          <a:uFillTx/>
                          <a:latin typeface="Calibre" panose="020B0503030202060203" pitchFamily="34" charset="77"/>
                          <a:ea typeface="+mn-ea"/>
                          <a:cs typeface="+mn-cs"/>
                        </a:rPr>
                        <a:t>YTD Net Absorption (SF)</a:t>
                      </a:r>
                      <a:endPar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endParaRP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a:ln>
                            <a:noFill/>
                          </a:ln>
                          <a:solidFill>
                            <a:srgbClr val="012A2D"/>
                          </a:solidFill>
                          <a:effectLst/>
                          <a:uLnTx/>
                          <a:uFillTx/>
                          <a:latin typeface="Calibre" panose="020B0503030202060203" pitchFamily="34" charset="77"/>
                          <a:ea typeface="+mn-ea"/>
                          <a:cs typeface="+mn-cs"/>
                        </a:rPr>
                        <a:t>Deliveries (SF)</a:t>
                      </a:r>
                      <a:endPar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endParaRP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a:ln>
                            <a:noFill/>
                          </a:ln>
                          <a:solidFill>
                            <a:srgbClr val="012A2D"/>
                          </a:solidFill>
                          <a:effectLst/>
                          <a:uLnTx/>
                          <a:uFillTx/>
                          <a:latin typeface="Calibre" panose="020B0503030202060203" pitchFamily="34" charset="77"/>
                          <a:ea typeface="+mn-ea"/>
                          <a:cs typeface="+mn-cs"/>
                        </a:rPr>
                        <a:t>Under Construction (SF)</a:t>
                      </a:r>
                      <a:endPar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endParaRP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rPr>
                        <a:t>Avg. Direct Asking Rate ($/SF NNN/yr)</a:t>
                      </a: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extLst>
                  <a:ext uri="{0D108BD9-81ED-4DB2-BD59-A6C34878D82A}">
                    <a16:rowId xmlns:a16="http://schemas.microsoft.com/office/drawing/2014/main" val="1855833506"/>
                  </a:ext>
                </a:extLst>
              </a:tr>
              <a:tr h="242316">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r>
                        <a:rPr lang="en-GB" sz="900" dirty="0">
                          <a:solidFill>
                            <a:srgbClr val="435254"/>
                          </a:solidFill>
                          <a:latin typeface="+mn-lt"/>
                        </a:rPr>
                        <a:t>Class A</a:t>
                      </a:r>
                    </a:p>
                  </a:txBody>
                  <a:tcPr marL="3600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900">
                          <a:solidFill>
                            <a:srgbClr val="435254"/>
                          </a:solidFill>
                          <a:latin typeface="+mn-lt"/>
                        </a:rPr>
                        <a:t>10.56</a:t>
                      </a:r>
                      <a:endParaRPr lang="en-GB" sz="900" dirty="0">
                        <a:solidFill>
                          <a:srgbClr val="435254"/>
                        </a:solidFill>
                        <a:latin typeface="+mn-lt"/>
                      </a:endParaRP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18.6</a:t>
                      </a:r>
                      <a:endParaRPr lang="en-GB" sz="900" dirty="0">
                        <a:solidFill>
                          <a:srgbClr val="435254"/>
                        </a:solidFill>
                        <a:latin typeface="+mn-lt"/>
                      </a:endParaRP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26.1</a:t>
                      </a:r>
                      <a:endParaRPr lang="en-GB" sz="900" dirty="0">
                        <a:solidFill>
                          <a:srgbClr val="435254"/>
                        </a:solidFill>
                        <a:latin typeface="+mn-lt"/>
                      </a:endParaRP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22.3</a:t>
                      </a:r>
                      <a:endParaRPr lang="en-GB" sz="900" dirty="0">
                        <a:solidFill>
                          <a:srgbClr val="435254"/>
                        </a:solidFill>
                        <a:latin typeface="+mn-lt"/>
                      </a:endParaRP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3.8</a:t>
                      </a:r>
                      <a:endParaRPr lang="en-GB" sz="900" dirty="0">
                        <a:solidFill>
                          <a:srgbClr val="435254"/>
                        </a:solidFill>
                        <a:latin typeface="+mn-lt"/>
                      </a:endParaRP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(51,000)</a:t>
                      </a:r>
                      <a:endParaRPr lang="en-GB" sz="900" dirty="0">
                        <a:solidFill>
                          <a:srgbClr val="435254"/>
                        </a:solidFill>
                        <a:latin typeface="+mn-lt"/>
                      </a:endParaRP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(51,000)</a:t>
                      </a:r>
                      <a:endParaRPr lang="en-GB" sz="900" dirty="0">
                        <a:solidFill>
                          <a:srgbClr val="435254"/>
                        </a:solidFill>
                        <a:latin typeface="+mn-lt"/>
                      </a:endParaRP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a:t>
                      </a:r>
                      <a:endParaRPr lang="en-GB" sz="900" dirty="0">
                        <a:solidFill>
                          <a:srgbClr val="435254"/>
                        </a:solidFill>
                        <a:latin typeface="+mn-lt"/>
                      </a:endParaRP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a:t>
                      </a:r>
                      <a:endParaRPr lang="en-GB" sz="900" dirty="0">
                        <a:solidFill>
                          <a:srgbClr val="435254"/>
                        </a:solidFill>
                        <a:latin typeface="+mn-lt"/>
                      </a:endParaRP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25.87</a:t>
                      </a:r>
                      <a:endParaRPr lang="en-GB" sz="900" dirty="0">
                        <a:solidFill>
                          <a:srgbClr val="435254"/>
                        </a:solidFill>
                        <a:latin typeface="+mn-lt"/>
                      </a:endParaRP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1"/>
                  </a:ext>
                </a:extLst>
              </a:tr>
              <a:tr h="242316">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r>
                        <a:rPr lang="en-GB" sz="900" dirty="0">
                          <a:solidFill>
                            <a:srgbClr val="435254"/>
                          </a:solidFill>
                          <a:latin typeface="+mn-lt"/>
                        </a:rPr>
                        <a:t>Class B</a:t>
                      </a:r>
                    </a:p>
                  </a:txBody>
                  <a:tcPr marL="3600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900">
                          <a:solidFill>
                            <a:srgbClr val="435254"/>
                          </a:solidFill>
                          <a:latin typeface="+mn-lt"/>
                        </a:rPr>
                        <a:t>8.94</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19.6</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22.5</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20.2</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2.3</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(54,000)</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(54,000)</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dirty="0">
                          <a:solidFill>
                            <a:srgbClr val="435254"/>
                          </a:solidFill>
                          <a:latin typeface="+mn-lt"/>
                        </a:rPr>
                        <a:t>22.22</a:t>
                      </a: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3"/>
                  </a:ext>
                </a:extLst>
              </a:tr>
              <a:tr h="242316">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r>
                        <a:rPr lang="en-GB" sz="900" b="1" dirty="0">
                          <a:solidFill>
                            <a:srgbClr val="435254"/>
                          </a:solidFill>
                          <a:latin typeface="+mn-lt"/>
                        </a:rPr>
                        <a:t>Total</a:t>
                      </a:r>
                      <a:endParaRPr b="1"/>
                    </a:p>
                  </a:txBody>
                  <a:tcPr marL="3600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900" b="1">
                          <a:solidFill>
                            <a:srgbClr val="435254"/>
                          </a:solidFill>
                          <a:latin typeface="+mn-lt"/>
                        </a:rPr>
                        <a:t>19.50</a:t>
                      </a:r>
                      <a:endParaRPr lang="en-GB" sz="900" b="1"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b="1">
                          <a:solidFill>
                            <a:srgbClr val="435254"/>
                          </a:solidFill>
                          <a:latin typeface="+mn-lt"/>
                        </a:rPr>
                        <a:t>19.1</a:t>
                      </a:r>
                      <a:endParaRPr lang="en-GB" sz="900" b="1"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b="1">
                          <a:solidFill>
                            <a:srgbClr val="435254"/>
                          </a:solidFill>
                          <a:latin typeface="+mn-lt"/>
                        </a:rPr>
                        <a:t>24.4</a:t>
                      </a:r>
                      <a:endParaRPr lang="en-GB" sz="900" b="1"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b="1">
                          <a:solidFill>
                            <a:srgbClr val="435254"/>
                          </a:solidFill>
                          <a:latin typeface="+mn-lt"/>
                        </a:rPr>
                        <a:t>21.3</a:t>
                      </a:r>
                      <a:endParaRPr lang="en-GB" sz="900" b="1"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b="1">
                          <a:solidFill>
                            <a:srgbClr val="435254"/>
                          </a:solidFill>
                          <a:latin typeface="+mn-lt"/>
                        </a:rPr>
                        <a:t>3.1</a:t>
                      </a:r>
                      <a:endParaRPr lang="en-GB" sz="900" b="1"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b="1">
                          <a:solidFill>
                            <a:srgbClr val="435254"/>
                          </a:solidFill>
                          <a:latin typeface="+mn-lt"/>
                        </a:rPr>
                        <a:t>(105,000)</a:t>
                      </a:r>
                      <a:endParaRPr lang="en-GB" sz="900" b="1"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b="1">
                          <a:solidFill>
                            <a:srgbClr val="435254"/>
                          </a:solidFill>
                          <a:latin typeface="+mn-lt"/>
                        </a:rPr>
                        <a:t>(105,000)</a:t>
                      </a:r>
                      <a:endParaRPr lang="en-GB" sz="900" b="1"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b="1">
                          <a:solidFill>
                            <a:srgbClr val="435254"/>
                          </a:solidFill>
                          <a:latin typeface="+mn-lt"/>
                        </a:rPr>
                        <a:t>-</a:t>
                      </a:r>
                      <a:endParaRPr lang="en-GB" sz="900" b="1"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b="1">
                          <a:solidFill>
                            <a:srgbClr val="435254"/>
                          </a:solidFill>
                          <a:latin typeface="+mn-lt"/>
                        </a:rPr>
                        <a:t>-</a:t>
                      </a:r>
                      <a:endParaRPr lang="en-GB" sz="900" b="1"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b="1">
                          <a:solidFill>
                            <a:srgbClr val="435254"/>
                          </a:solidFill>
                          <a:latin typeface="+mn-lt"/>
                        </a:rPr>
                        <a:t>24.36</a:t>
                      </a:r>
                      <a:endParaRPr lang="en-GB" sz="900" b="1"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4"/>
                  </a:ext>
                </a:extLst>
              </a:tr>
              <a:tr h="242316">
                <a:tc gridSpan="11">
                  <a:txBody>
                    <a:bodyPr/>
                    <a:lstStyle/>
                    <a:p>
                      <a:r>
                        <a:rPr lang="en-US" sz="700" dirty="0">
                          <a:solidFill>
                            <a:srgbClr val="666666"/>
                          </a:solidFill>
                          <a:latin typeface="Calibre (Body)"/>
                        </a:rPr>
                        <a:t>Source: CBRE Research, Q1 2026</a:t>
                      </a:r>
                    </a:p>
                  </a:txBody>
                  <a:tcPr marL="0" marR="0" marT="22860" marB="0" anchor="ctr">
                    <a:lnL>
                      <a:noFill/>
                    </a:lnL>
                    <a:lnR>
                      <a:noFill/>
                    </a:lnR>
                    <a:lnT w="6350" cap="flat" cmpd="sng" algn="ctr">
                      <a:solidFill>
                        <a:srgbClr val="435254"/>
                      </a:solidFill>
                      <a:prstDash val="solid"/>
                      <a:round/>
                      <a:headEnd type="none" w="med" len="med"/>
                      <a:tailEnd type="none" w="med" len="med"/>
                    </a:lnT>
                    <a:lnB>
                      <a:noFill/>
                    </a:lnB>
                    <a:noFill/>
                  </a:tcPr>
                </a:tc>
                <a:tc hMerge="1">
                  <a:txBody>
                    <a:bodyPr/>
                    <a:lstStyle/>
                    <a:p>
                      <a:endParaRPr/>
                    </a:p>
                  </a:txBody>
                  <a:tcPr/>
                </a:tc>
                <a:tc hMerge="1">
                  <a:txBody>
                    <a:bodyPr/>
                    <a:lstStyle/>
                    <a:p>
                      <a:endParaRPr/>
                    </a:p>
                  </a:txBody>
                  <a:tcPr/>
                </a:tc>
                <a:tc hMerge="1">
                  <a:txBody>
                    <a:bodyPr/>
                    <a:lstStyle/>
                    <a:p>
                      <a:endParaRPr/>
                    </a:p>
                  </a:txBody>
                  <a:tcPr/>
                </a:tc>
                <a:tc hMerge="1">
                  <a:txBody>
                    <a:bodyPr/>
                    <a:lstStyle/>
                    <a:p>
                      <a:endParaRPr/>
                    </a:p>
                  </a:txBody>
                  <a:tcPr/>
                </a:tc>
                <a:tc hMerge="1">
                  <a:txBody>
                    <a:bodyPr/>
                    <a:lstStyle/>
                    <a:p>
                      <a:endParaRPr/>
                    </a:p>
                  </a:txBody>
                  <a:tcPr/>
                </a:tc>
                <a:tc hMerge="1">
                  <a:txBody>
                    <a:bodyPr/>
                    <a:lstStyle/>
                    <a:p>
                      <a:endParaRPr/>
                    </a:p>
                  </a:txBody>
                  <a:tcPr/>
                </a:tc>
                <a:tc hMerge="1">
                  <a:txBody>
                    <a:bodyPr/>
                    <a:lstStyle/>
                    <a:p>
                      <a:endParaRPr/>
                    </a:p>
                  </a:txBody>
                  <a:tcPr/>
                </a:tc>
                <a:tc hMerge="1">
                  <a:txBody>
                    <a:bodyPr/>
                    <a:lstStyle/>
                    <a:p>
                      <a:endParaRPr/>
                    </a:p>
                  </a:txBody>
                  <a:tcPr/>
                </a:tc>
                <a:tc hMerge="1">
                  <a:txBody>
                    <a:bodyPr/>
                    <a:lstStyle/>
                    <a:p>
                      <a:endParaRPr/>
                    </a:p>
                  </a:txBody>
                  <a:tcPr/>
                </a:tc>
                <a:tc hMerge="1">
                  <a:txBody>
                    <a:bodyPr/>
                    <a:lstStyle/>
                    <a:p>
                      <a:endParaRPr/>
                    </a:p>
                  </a:txBody>
                  <a:tcPr/>
                </a:tc>
                <a:extLst>
                  <a:ext uri="{0D108BD9-81ED-4DB2-BD59-A6C34878D82A}">
                    <a16:rowId xmlns:a16="http://schemas.microsoft.com/office/drawing/2014/main" val="10005"/>
                  </a:ext>
                </a:extLst>
              </a:tr>
            </a:tbl>
          </a:graphicData>
        </a:graphic>
      </p:graphicFrame>
      <p:sp>
        <p:nvSpPr>
          <p:cNvPr id="7" name="TextBox 6"/>
          <p:cNvSpPr txBox="1"/>
          <p:nvPr/>
        </p:nvSpPr>
        <p:spPr>
          <a:xfrm>
            <a:off x="731520" y="411480"/>
            <a:ext cx="11091672" cy="164592"/>
          </a:xfrm>
          <a:prstGeom prst="rect">
            <a:avLst/>
          </a:prstGeom>
          <a:noFill/>
        </p:spPr>
        <p:txBody>
          <a:bodyPr wrap="none" lIns="0" tIns="0" rIns="0" bIns="0" anchor="t">
            <a:spAutoFit/>
          </a:bodyPr>
          <a:lstStyle/>
          <a:p>
            <a:pPr algn="l">
              <a:defRPr sz="1600" b="0">
                <a:solidFill>
                  <a:srgbClr val="465254"/>
                </a:solidFill>
                <a:latin typeface="Financier Display (Headings)"/>
              </a:defRPr>
            </a:pPr>
            <a:r>
              <a:t>Market Statistics</a:t>
            </a:r>
          </a:p>
        </p:txBody>
      </p:sp>
      <p:sp>
        <p:nvSpPr>
          <p:cNvPr id="8" name="TextBox 7"/>
          <p:cNvSpPr txBox="1"/>
          <p:nvPr/>
        </p:nvSpPr>
        <p:spPr>
          <a:xfrm>
            <a:off x="731520" y="667512"/>
            <a:ext cx="11091672" cy="164592"/>
          </a:xfrm>
          <a:prstGeom prst="rect">
            <a:avLst/>
          </a:prstGeom>
          <a:noFill/>
        </p:spPr>
        <p:txBody>
          <a:bodyPr wrap="none" lIns="0" tIns="0" rIns="0" bIns="0" anchor="t">
            <a:spAutoFit/>
          </a:bodyPr>
          <a:lstStyle/>
          <a:p>
            <a:pPr algn="l">
              <a:defRPr sz="900" b="0">
                <a:solidFill>
                  <a:srgbClr val="657071"/>
                </a:solidFill>
                <a:latin typeface="Calibre (Body)"/>
              </a:defRPr>
            </a:pPr>
            <a:r>
              <a:t>Figure 9: Suburban Market Statistics by Class</a:t>
            </a:r>
          </a:p>
        </p:txBody>
      </p:sp>
      <p:graphicFrame>
        <p:nvGraphicFramePr>
          <p:cNvPr id="2" name="slide_3_table_1">
            <a:extLst>
              <a:ext uri="{FF2B5EF4-FFF2-40B4-BE49-F238E27FC236}">
                <a16:creationId xmlns:a16="http://schemas.microsoft.com/office/drawing/2014/main" id="{7F29CDF7-6789-B21C-58C4-D86A7EDC7DA8}"/>
              </a:ext>
            </a:extLst>
          </p:cNvPr>
          <p:cNvGraphicFramePr>
            <a:graphicFrameLocks/>
          </p:cNvGraphicFramePr>
          <p:nvPr>
            <p:extLst>
              <p:ext uri="{D42A27DB-BD31-4B8C-83A1-F6EECF244321}">
                <p14:modId xmlns:p14="http://schemas.microsoft.com/office/powerpoint/2010/main" val="1940372882"/>
              </p:ext>
            </p:extLst>
          </p:nvPr>
        </p:nvGraphicFramePr>
        <p:xfrm>
          <a:off x="731520" y="3044952"/>
          <a:ext cx="11091672" cy="2139696"/>
        </p:xfrm>
        <a:graphic>
          <a:graphicData uri="http://schemas.openxmlformats.org/drawingml/2006/table">
            <a:tbl>
              <a:tblPr firstRow="1" bandRow="1"/>
              <a:tblGrid>
                <a:gridCol w="965835">
                  <a:extLst>
                    <a:ext uri="{9D8B030D-6E8A-4147-A177-3AD203B41FA5}">
                      <a16:colId xmlns:a16="http://schemas.microsoft.com/office/drawing/2014/main" val="2965212600"/>
                    </a:ext>
                  </a:extLst>
                </a:gridCol>
                <a:gridCol w="369189">
                  <a:extLst>
                    <a:ext uri="{9D8B030D-6E8A-4147-A177-3AD203B41FA5}">
                      <a16:colId xmlns:a16="http://schemas.microsoft.com/office/drawing/2014/main" val="2595390030"/>
                    </a:ext>
                  </a:extLst>
                </a:gridCol>
                <a:gridCol w="775702">
                  <a:extLst>
                    <a:ext uri="{9D8B030D-6E8A-4147-A177-3AD203B41FA5}">
                      <a16:colId xmlns:a16="http://schemas.microsoft.com/office/drawing/2014/main" val="536879813"/>
                    </a:ext>
                  </a:extLst>
                </a:gridCol>
                <a:gridCol w="978558">
                  <a:extLst>
                    <a:ext uri="{9D8B030D-6E8A-4147-A177-3AD203B41FA5}">
                      <a16:colId xmlns:a16="http://schemas.microsoft.com/office/drawing/2014/main" val="3109963765"/>
                    </a:ext>
                  </a:extLst>
                </a:gridCol>
                <a:gridCol w="993952">
                  <a:extLst>
                    <a:ext uri="{9D8B030D-6E8A-4147-A177-3AD203B41FA5}">
                      <a16:colId xmlns:a16="http://schemas.microsoft.com/office/drawing/2014/main" val="3824013521"/>
                    </a:ext>
                  </a:extLst>
                </a:gridCol>
                <a:gridCol w="1085997">
                  <a:extLst>
                    <a:ext uri="{9D8B030D-6E8A-4147-A177-3AD203B41FA5}">
                      <a16:colId xmlns:a16="http://schemas.microsoft.com/office/drawing/2014/main" val="1464754481"/>
                    </a:ext>
                  </a:extLst>
                </a:gridCol>
                <a:gridCol w="1499151">
                  <a:extLst>
                    <a:ext uri="{9D8B030D-6E8A-4147-A177-3AD203B41FA5}">
                      <a16:colId xmlns:a16="http://schemas.microsoft.com/office/drawing/2014/main" val="413872167"/>
                    </a:ext>
                  </a:extLst>
                </a:gridCol>
                <a:gridCol w="1038555">
                  <a:extLst>
                    <a:ext uri="{9D8B030D-6E8A-4147-A177-3AD203B41FA5}">
                      <a16:colId xmlns:a16="http://schemas.microsoft.com/office/drawing/2014/main" val="3300916877"/>
                    </a:ext>
                  </a:extLst>
                </a:gridCol>
                <a:gridCol w="712651">
                  <a:extLst>
                    <a:ext uri="{9D8B030D-6E8A-4147-A177-3AD203B41FA5}">
                      <a16:colId xmlns:a16="http://schemas.microsoft.com/office/drawing/2014/main" val="3350112570"/>
                    </a:ext>
                  </a:extLst>
                </a:gridCol>
                <a:gridCol w="1048863">
                  <a:extLst>
                    <a:ext uri="{9D8B030D-6E8A-4147-A177-3AD203B41FA5}">
                      <a16:colId xmlns:a16="http://schemas.microsoft.com/office/drawing/2014/main" val="1045043610"/>
                    </a:ext>
                  </a:extLst>
                </a:gridCol>
                <a:gridCol w="1623219">
                  <a:extLst>
                    <a:ext uri="{9D8B030D-6E8A-4147-A177-3AD203B41FA5}">
                      <a16:colId xmlns:a16="http://schemas.microsoft.com/office/drawing/2014/main" val="2020514293"/>
                    </a:ext>
                  </a:extLst>
                </a:gridCol>
              </a:tblGrid>
              <a:tr h="685800">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rPr>
                        <a:t>Property Class</a:t>
                      </a: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algn="ctr"/>
                      <a:r>
                        <a:rPr lang="en-GB" sz="900" b="0" i="0" dirty="0">
                          <a:solidFill>
                            <a:srgbClr val="012A2D"/>
                          </a:solidFill>
                          <a:latin typeface="Calibre" panose="020B0503030202060203" pitchFamily="34" charset="77"/>
                        </a:rPr>
                        <a:t>Net Rentable Area (MSF)</a:t>
                      </a: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a:ln>
                            <a:noFill/>
                          </a:ln>
                          <a:solidFill>
                            <a:srgbClr val="012A2D"/>
                          </a:solidFill>
                          <a:effectLst/>
                          <a:uLnTx/>
                          <a:uFillTx/>
                          <a:latin typeface="Calibre" panose="020B0503030202060203" pitchFamily="34" charset="77"/>
                          <a:ea typeface="+mn-ea"/>
                          <a:cs typeface="+mn-cs"/>
                        </a:rPr>
                        <a:t>Total Vacancy (%)</a:t>
                      </a:r>
                      <a:endPar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endParaRP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a:ln>
                            <a:noFill/>
                          </a:ln>
                          <a:solidFill>
                            <a:srgbClr val="012A2D"/>
                          </a:solidFill>
                          <a:effectLst/>
                          <a:uLnTx/>
                          <a:uFillTx/>
                          <a:latin typeface="Calibre" panose="020B0503030202060203" pitchFamily="34" charset="77"/>
                          <a:ea typeface="+mn-ea"/>
                          <a:cs typeface="+mn-cs"/>
                        </a:rPr>
                        <a:t>Total Availability (%)</a:t>
                      </a:r>
                      <a:endPar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endParaRP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rPr>
                        <a:t>Direct Availability (%)</a:t>
                      </a: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rPr>
                        <a:t>Sublease Availability (%)</a:t>
                      </a: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a:ln>
                            <a:noFill/>
                          </a:ln>
                          <a:solidFill>
                            <a:srgbClr val="012A2D"/>
                          </a:solidFill>
                          <a:effectLst/>
                          <a:uLnTx/>
                          <a:uFillTx/>
                          <a:latin typeface="Calibre" panose="020B0503030202060203" pitchFamily="34" charset="77"/>
                          <a:ea typeface="+mn-ea"/>
                          <a:cs typeface="+mn-cs"/>
                        </a:rPr>
                        <a:t>Current Quarter Net Absorption (SF)</a:t>
                      </a:r>
                      <a:endPar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endParaRP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a:ln>
                            <a:noFill/>
                          </a:ln>
                          <a:solidFill>
                            <a:srgbClr val="012A2D"/>
                          </a:solidFill>
                          <a:effectLst/>
                          <a:uLnTx/>
                          <a:uFillTx/>
                          <a:latin typeface="Calibre" panose="020B0503030202060203" pitchFamily="34" charset="77"/>
                          <a:ea typeface="+mn-ea"/>
                          <a:cs typeface="+mn-cs"/>
                        </a:rPr>
                        <a:t>YTD Net Absorption (SF)</a:t>
                      </a:r>
                      <a:endPar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endParaRP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a:ln>
                            <a:noFill/>
                          </a:ln>
                          <a:solidFill>
                            <a:srgbClr val="012A2D"/>
                          </a:solidFill>
                          <a:effectLst/>
                          <a:uLnTx/>
                          <a:uFillTx/>
                          <a:latin typeface="Calibre" panose="020B0503030202060203" pitchFamily="34" charset="77"/>
                          <a:ea typeface="+mn-ea"/>
                          <a:cs typeface="+mn-cs"/>
                        </a:rPr>
                        <a:t>Deliveries (SF)</a:t>
                      </a:r>
                      <a:endPar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endParaRP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a:ln>
                            <a:noFill/>
                          </a:ln>
                          <a:solidFill>
                            <a:srgbClr val="012A2D"/>
                          </a:solidFill>
                          <a:effectLst/>
                          <a:uLnTx/>
                          <a:uFillTx/>
                          <a:latin typeface="Calibre" panose="020B0503030202060203" pitchFamily="34" charset="77"/>
                          <a:ea typeface="+mn-ea"/>
                          <a:cs typeface="+mn-cs"/>
                        </a:rPr>
                        <a:t>Under Construction (SF)</a:t>
                      </a:r>
                      <a:endPar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endParaRP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rPr>
                        <a:t>Avg. Direct Asking Rate ($/SF NNN/yr)</a:t>
                      </a: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extLst>
                  <a:ext uri="{0D108BD9-81ED-4DB2-BD59-A6C34878D82A}">
                    <a16:rowId xmlns:a16="http://schemas.microsoft.com/office/drawing/2014/main" val="1855833506"/>
                  </a:ext>
                </a:extLst>
              </a:tr>
              <a:tr h="242316">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r>
                        <a:rPr lang="en-GB" sz="900" dirty="0">
                          <a:solidFill>
                            <a:srgbClr val="435254"/>
                          </a:solidFill>
                          <a:latin typeface="+mn-lt"/>
                        </a:rPr>
                        <a:t>Class A</a:t>
                      </a:r>
                    </a:p>
                  </a:txBody>
                  <a:tcPr marL="3600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900">
                          <a:solidFill>
                            <a:srgbClr val="435254"/>
                          </a:solidFill>
                          <a:latin typeface="+mn-lt"/>
                        </a:rPr>
                        <a:t>4.45</a:t>
                      </a:r>
                      <a:endParaRPr lang="en-GB" sz="900" dirty="0">
                        <a:solidFill>
                          <a:srgbClr val="435254"/>
                        </a:solidFill>
                        <a:latin typeface="+mn-lt"/>
                      </a:endParaRP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17.1</a:t>
                      </a:r>
                      <a:endParaRPr lang="en-GB" sz="900" dirty="0">
                        <a:solidFill>
                          <a:srgbClr val="435254"/>
                        </a:solidFill>
                        <a:latin typeface="+mn-lt"/>
                      </a:endParaRP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23.4</a:t>
                      </a:r>
                      <a:endParaRPr lang="en-GB" sz="900" dirty="0">
                        <a:solidFill>
                          <a:srgbClr val="435254"/>
                        </a:solidFill>
                        <a:latin typeface="+mn-lt"/>
                      </a:endParaRP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19.9</a:t>
                      </a:r>
                      <a:endParaRPr lang="en-GB" sz="900" dirty="0">
                        <a:solidFill>
                          <a:srgbClr val="435254"/>
                        </a:solidFill>
                        <a:latin typeface="+mn-lt"/>
                      </a:endParaRP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3.6</a:t>
                      </a:r>
                      <a:endParaRPr lang="en-GB" sz="900" dirty="0">
                        <a:solidFill>
                          <a:srgbClr val="435254"/>
                        </a:solidFill>
                        <a:latin typeface="+mn-lt"/>
                      </a:endParaRP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27,000</a:t>
                      </a:r>
                      <a:endParaRPr lang="en-GB" sz="900" dirty="0">
                        <a:solidFill>
                          <a:srgbClr val="435254"/>
                        </a:solidFill>
                        <a:latin typeface="+mn-lt"/>
                      </a:endParaRP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27,000</a:t>
                      </a:r>
                      <a:endParaRPr lang="en-GB" sz="900" dirty="0">
                        <a:solidFill>
                          <a:srgbClr val="435254"/>
                        </a:solidFill>
                        <a:latin typeface="+mn-lt"/>
                      </a:endParaRP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a:t>
                      </a:r>
                      <a:endParaRPr lang="en-GB" sz="900" dirty="0">
                        <a:solidFill>
                          <a:srgbClr val="435254"/>
                        </a:solidFill>
                        <a:latin typeface="+mn-lt"/>
                      </a:endParaRP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177,000</a:t>
                      </a:r>
                      <a:endParaRPr lang="en-GB" sz="900" dirty="0">
                        <a:solidFill>
                          <a:srgbClr val="435254"/>
                        </a:solidFill>
                        <a:latin typeface="+mn-lt"/>
                      </a:endParaRP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43.38</a:t>
                      </a:r>
                      <a:endParaRPr lang="en-GB" sz="900" dirty="0">
                        <a:solidFill>
                          <a:srgbClr val="435254"/>
                        </a:solidFill>
                        <a:latin typeface="+mn-lt"/>
                      </a:endParaRP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1"/>
                  </a:ext>
                </a:extLst>
              </a:tr>
              <a:tr h="242316">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r>
                        <a:rPr lang="en-GB" sz="900" dirty="0">
                          <a:solidFill>
                            <a:srgbClr val="435254"/>
                          </a:solidFill>
                          <a:latin typeface="+mn-lt"/>
                        </a:rPr>
                        <a:t>    Prime</a:t>
                      </a:r>
                    </a:p>
                  </a:txBody>
                  <a:tcPr marL="3600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900">
                          <a:solidFill>
                            <a:srgbClr val="435254"/>
                          </a:solidFill>
                          <a:latin typeface="+mn-lt"/>
                        </a:rPr>
                        <a:t>0.37</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0.6</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7.5</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0.6</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6.9</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2"/>
                  </a:ext>
                </a:extLst>
              </a:tr>
              <a:tr h="242316">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r>
                        <a:rPr lang="en-GB" sz="900" dirty="0">
                          <a:solidFill>
                            <a:srgbClr val="435254"/>
                          </a:solidFill>
                          <a:latin typeface="+mn-lt"/>
                        </a:rPr>
                        <a:t>    Other Class A</a:t>
                      </a:r>
                    </a:p>
                  </a:txBody>
                  <a:tcPr marL="3600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900">
                          <a:solidFill>
                            <a:srgbClr val="435254"/>
                          </a:solidFill>
                          <a:latin typeface="+mn-lt"/>
                        </a:rPr>
                        <a:t>4.08</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18.6</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24.9</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21.6</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3.3</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27,000</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27,000</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177,000</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43.38</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3"/>
                  </a:ext>
                </a:extLst>
              </a:tr>
              <a:tr h="242316">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r>
                        <a:rPr lang="en-GB" sz="900" dirty="0">
                          <a:solidFill>
                            <a:srgbClr val="435254"/>
                          </a:solidFill>
                          <a:latin typeface="+mn-lt"/>
                        </a:rPr>
                        <a:t>Class B</a:t>
                      </a:r>
                    </a:p>
                  </a:txBody>
                  <a:tcPr marL="3600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900">
                          <a:solidFill>
                            <a:srgbClr val="435254"/>
                          </a:solidFill>
                          <a:latin typeface="+mn-lt"/>
                        </a:rPr>
                        <a:t>0.40</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12.4</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22.5</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21.6</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0.9</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(5,000)</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(5,000)</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28.16</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4"/>
                  </a:ext>
                </a:extLst>
              </a:tr>
              <a:tr h="242316">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r>
                        <a:rPr lang="en-GB" sz="900" b="1" dirty="0">
                          <a:solidFill>
                            <a:srgbClr val="435254"/>
                          </a:solidFill>
                          <a:latin typeface="+mn-lt"/>
                        </a:rPr>
                        <a:t>Total</a:t>
                      </a:r>
                      <a:endParaRPr b="1"/>
                    </a:p>
                  </a:txBody>
                  <a:tcPr marL="3600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900" b="1">
                          <a:solidFill>
                            <a:srgbClr val="435254"/>
                          </a:solidFill>
                          <a:latin typeface="+mn-lt"/>
                        </a:rPr>
                        <a:t>4.85</a:t>
                      </a:r>
                      <a:endParaRPr lang="en-GB" sz="900" b="1"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b="1">
                          <a:solidFill>
                            <a:srgbClr val="435254"/>
                          </a:solidFill>
                          <a:latin typeface="+mn-lt"/>
                        </a:rPr>
                        <a:t>16.7</a:t>
                      </a:r>
                      <a:endParaRPr lang="en-GB" sz="900" b="1"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b="1">
                          <a:solidFill>
                            <a:srgbClr val="435254"/>
                          </a:solidFill>
                          <a:latin typeface="+mn-lt"/>
                        </a:rPr>
                        <a:t>23.4</a:t>
                      </a:r>
                      <a:endParaRPr lang="en-GB" sz="900" b="1"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b="1">
                          <a:solidFill>
                            <a:srgbClr val="435254"/>
                          </a:solidFill>
                          <a:latin typeface="+mn-lt"/>
                        </a:rPr>
                        <a:t>20.0</a:t>
                      </a:r>
                      <a:endParaRPr lang="en-GB" sz="900" b="1"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b="1">
                          <a:solidFill>
                            <a:srgbClr val="435254"/>
                          </a:solidFill>
                          <a:latin typeface="+mn-lt"/>
                        </a:rPr>
                        <a:t>3.3</a:t>
                      </a:r>
                      <a:endParaRPr lang="en-GB" sz="900" b="1"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b="1">
                          <a:solidFill>
                            <a:srgbClr val="435254"/>
                          </a:solidFill>
                          <a:latin typeface="+mn-lt"/>
                        </a:rPr>
                        <a:t>22,000</a:t>
                      </a:r>
                      <a:endParaRPr lang="en-GB" sz="900" b="1"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b="1">
                          <a:solidFill>
                            <a:srgbClr val="435254"/>
                          </a:solidFill>
                          <a:latin typeface="+mn-lt"/>
                        </a:rPr>
                        <a:t>22,000</a:t>
                      </a:r>
                      <a:endParaRPr lang="en-GB" sz="900" b="1"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b="1">
                          <a:solidFill>
                            <a:srgbClr val="435254"/>
                          </a:solidFill>
                          <a:latin typeface="+mn-lt"/>
                        </a:rPr>
                        <a:t>-</a:t>
                      </a:r>
                      <a:endParaRPr lang="en-GB" sz="900" b="1"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b="1">
                          <a:solidFill>
                            <a:srgbClr val="435254"/>
                          </a:solidFill>
                          <a:latin typeface="+mn-lt"/>
                        </a:rPr>
                        <a:t>177,000</a:t>
                      </a:r>
                      <a:endParaRPr lang="en-GB" sz="900" b="1"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b="1">
                          <a:solidFill>
                            <a:srgbClr val="435254"/>
                          </a:solidFill>
                          <a:latin typeface="+mn-lt"/>
                        </a:rPr>
                        <a:t>42.16</a:t>
                      </a:r>
                      <a:endParaRPr lang="en-GB" sz="900" b="1"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5"/>
                  </a:ext>
                </a:extLst>
              </a:tr>
              <a:tr h="242316">
                <a:tc gridSpan="11">
                  <a:txBody>
                    <a:bodyPr/>
                    <a:lstStyle/>
                    <a:p>
                      <a:r>
                        <a:rPr lang="en-US" sz="700">
                          <a:solidFill>
                            <a:srgbClr val="666666"/>
                          </a:solidFill>
                          <a:latin typeface="Calibre (Body)"/>
                        </a:rPr>
                        <a:t>Source: CBRE Research, Q1 2026</a:t>
                      </a:r>
                    </a:p>
                  </a:txBody>
                  <a:tcPr marL="0" marR="0" marT="22860" marB="0" anchor="ctr">
                    <a:lnL>
                      <a:noFill/>
                    </a:lnL>
                    <a:lnR>
                      <a:noFill/>
                    </a:lnR>
                    <a:lnT w="6350" cap="flat" cmpd="sng" algn="ctr">
                      <a:solidFill>
                        <a:srgbClr val="435254"/>
                      </a:solidFill>
                      <a:prstDash val="solid"/>
                      <a:round/>
                      <a:headEnd type="none" w="med" len="med"/>
                      <a:tailEnd type="none" w="med" len="med"/>
                    </a:lnT>
                    <a:lnB>
                      <a:noFill/>
                    </a:lnB>
                    <a:noFill/>
                  </a:tcPr>
                </a:tc>
                <a:tc hMerge="1">
                  <a:txBody>
                    <a:bodyPr/>
                    <a:lstStyle/>
                    <a:p>
                      <a:endParaRPr/>
                    </a:p>
                  </a:txBody>
                  <a:tcPr/>
                </a:tc>
                <a:tc hMerge="1">
                  <a:txBody>
                    <a:bodyPr/>
                    <a:lstStyle/>
                    <a:p>
                      <a:endParaRPr/>
                    </a:p>
                  </a:txBody>
                  <a:tcPr/>
                </a:tc>
                <a:tc hMerge="1">
                  <a:txBody>
                    <a:bodyPr/>
                    <a:lstStyle/>
                    <a:p>
                      <a:endParaRPr/>
                    </a:p>
                  </a:txBody>
                  <a:tcPr/>
                </a:tc>
                <a:tc hMerge="1">
                  <a:txBody>
                    <a:bodyPr/>
                    <a:lstStyle/>
                    <a:p>
                      <a:endParaRPr/>
                    </a:p>
                  </a:txBody>
                  <a:tcPr/>
                </a:tc>
                <a:tc hMerge="1">
                  <a:txBody>
                    <a:bodyPr/>
                    <a:lstStyle/>
                    <a:p>
                      <a:endParaRPr/>
                    </a:p>
                  </a:txBody>
                  <a:tcPr/>
                </a:tc>
                <a:tc hMerge="1">
                  <a:txBody>
                    <a:bodyPr/>
                    <a:lstStyle/>
                    <a:p>
                      <a:endParaRPr/>
                    </a:p>
                  </a:txBody>
                  <a:tcPr/>
                </a:tc>
                <a:tc hMerge="1">
                  <a:txBody>
                    <a:bodyPr/>
                    <a:lstStyle/>
                    <a:p>
                      <a:endParaRPr/>
                    </a:p>
                  </a:txBody>
                  <a:tcPr/>
                </a:tc>
                <a:tc hMerge="1">
                  <a:txBody>
                    <a:bodyPr/>
                    <a:lstStyle/>
                    <a:p>
                      <a:endParaRPr/>
                    </a:p>
                  </a:txBody>
                  <a:tcPr/>
                </a:tc>
                <a:tc hMerge="1">
                  <a:txBody>
                    <a:bodyPr/>
                    <a:lstStyle/>
                    <a:p>
                      <a:endParaRPr/>
                    </a:p>
                  </a:txBody>
                  <a:tcPr/>
                </a:tc>
                <a:tc hMerge="1">
                  <a:txBody>
                    <a:bodyPr/>
                    <a:lstStyle/>
                    <a:p>
                      <a:endParaRPr/>
                    </a:p>
                  </a:txBody>
                  <a:tcPr/>
                </a:tc>
                <a:extLst>
                  <a:ext uri="{0D108BD9-81ED-4DB2-BD59-A6C34878D82A}">
                    <a16:rowId xmlns:a16="http://schemas.microsoft.com/office/drawing/2014/main" val="10006"/>
                  </a:ext>
                </a:extLst>
              </a:tr>
            </a:tbl>
          </a:graphicData>
        </a:graphic>
      </p:graphicFrame>
      <p:sp>
        <p:nvSpPr>
          <p:cNvPr id="9" name="TextBox 8"/>
          <p:cNvSpPr txBox="1"/>
          <p:nvPr/>
        </p:nvSpPr>
        <p:spPr>
          <a:xfrm>
            <a:off x="731520" y="2807208"/>
            <a:ext cx="11091672" cy="164592"/>
          </a:xfrm>
          <a:prstGeom prst="rect">
            <a:avLst/>
          </a:prstGeom>
          <a:noFill/>
        </p:spPr>
        <p:txBody>
          <a:bodyPr wrap="none" lIns="0" tIns="0" rIns="0" bIns="0" anchor="t">
            <a:spAutoFit/>
          </a:bodyPr>
          <a:lstStyle/>
          <a:p>
            <a:pPr algn="l">
              <a:defRPr sz="900" b="0">
                <a:solidFill>
                  <a:srgbClr val="657071"/>
                </a:solidFill>
                <a:latin typeface="Calibre (Body)"/>
              </a:defRPr>
            </a:pPr>
            <a:r>
              <a:t>Figure 10: Urban Market Statistics by Class</a:t>
            </a:r>
          </a:p>
        </p:txBody>
      </p:sp>
      <p:graphicFrame>
        <p:nvGraphicFramePr>
          <p:cNvPr id="3" name="slide_3_table_1">
            <a:extLst>
              <a:ext uri="{FF2B5EF4-FFF2-40B4-BE49-F238E27FC236}">
                <a16:creationId xmlns:a16="http://schemas.microsoft.com/office/drawing/2014/main" id="{7F29CDF7-6789-B21C-58C4-D86A7EDC7DA8}"/>
              </a:ext>
            </a:extLst>
          </p:cNvPr>
          <p:cNvGraphicFramePr>
            <a:graphicFrameLocks/>
          </p:cNvGraphicFramePr>
          <p:nvPr>
            <p:extLst>
              <p:ext uri="{D42A27DB-BD31-4B8C-83A1-F6EECF244321}">
                <p14:modId xmlns:p14="http://schemas.microsoft.com/office/powerpoint/2010/main" val="1940372882"/>
              </p:ext>
            </p:extLst>
          </p:nvPr>
        </p:nvGraphicFramePr>
        <p:xfrm>
          <a:off x="731520" y="5426964"/>
          <a:ext cx="11091672" cy="1065275"/>
        </p:xfrm>
        <a:graphic>
          <a:graphicData uri="http://schemas.openxmlformats.org/drawingml/2006/table">
            <a:tbl>
              <a:tblPr firstRow="1" bandRow="1"/>
              <a:tblGrid>
                <a:gridCol w="965834">
                  <a:extLst>
                    <a:ext uri="{9D8B030D-6E8A-4147-A177-3AD203B41FA5}">
                      <a16:colId xmlns:a16="http://schemas.microsoft.com/office/drawing/2014/main" val="2965212600"/>
                    </a:ext>
                  </a:extLst>
                </a:gridCol>
                <a:gridCol w="438626">
                  <a:extLst>
                    <a:ext uri="{9D8B030D-6E8A-4147-A177-3AD203B41FA5}">
                      <a16:colId xmlns:a16="http://schemas.microsoft.com/office/drawing/2014/main" val="2595390030"/>
                    </a:ext>
                  </a:extLst>
                </a:gridCol>
                <a:gridCol w="757585">
                  <a:extLst>
                    <a:ext uri="{9D8B030D-6E8A-4147-A177-3AD203B41FA5}">
                      <a16:colId xmlns:a16="http://schemas.microsoft.com/office/drawing/2014/main" val="536879813"/>
                    </a:ext>
                  </a:extLst>
                </a:gridCol>
                <a:gridCol w="973125">
                  <a:extLst>
                    <a:ext uri="{9D8B030D-6E8A-4147-A177-3AD203B41FA5}">
                      <a16:colId xmlns:a16="http://schemas.microsoft.com/office/drawing/2014/main" val="3109963765"/>
                    </a:ext>
                  </a:extLst>
                </a:gridCol>
                <a:gridCol w="1007284">
                  <a:extLst>
                    <a:ext uri="{9D8B030D-6E8A-4147-A177-3AD203B41FA5}">
                      <a16:colId xmlns:a16="http://schemas.microsoft.com/office/drawing/2014/main" val="3824013521"/>
                    </a:ext>
                  </a:extLst>
                </a:gridCol>
                <a:gridCol w="1069009">
                  <a:extLst>
                    <a:ext uri="{9D8B030D-6E8A-4147-A177-3AD203B41FA5}">
                      <a16:colId xmlns:a16="http://schemas.microsoft.com/office/drawing/2014/main" val="1464754481"/>
                    </a:ext>
                  </a:extLst>
                </a:gridCol>
                <a:gridCol w="1499322">
                  <a:extLst>
                    <a:ext uri="{9D8B030D-6E8A-4147-A177-3AD203B41FA5}">
                      <a16:colId xmlns:a16="http://schemas.microsoft.com/office/drawing/2014/main" val="413872167"/>
                    </a:ext>
                  </a:extLst>
                </a:gridCol>
                <a:gridCol w="1040775">
                  <a:extLst>
                    <a:ext uri="{9D8B030D-6E8A-4147-A177-3AD203B41FA5}">
                      <a16:colId xmlns:a16="http://schemas.microsoft.com/office/drawing/2014/main" val="3300916877"/>
                    </a:ext>
                  </a:extLst>
                </a:gridCol>
                <a:gridCol w="700671">
                  <a:extLst>
                    <a:ext uri="{9D8B030D-6E8A-4147-A177-3AD203B41FA5}">
                      <a16:colId xmlns:a16="http://schemas.microsoft.com/office/drawing/2014/main" val="3350112570"/>
                    </a:ext>
                  </a:extLst>
                </a:gridCol>
                <a:gridCol w="1032932">
                  <a:extLst>
                    <a:ext uri="{9D8B030D-6E8A-4147-A177-3AD203B41FA5}">
                      <a16:colId xmlns:a16="http://schemas.microsoft.com/office/drawing/2014/main" val="1045043610"/>
                    </a:ext>
                  </a:extLst>
                </a:gridCol>
                <a:gridCol w="1606509">
                  <a:extLst>
                    <a:ext uri="{9D8B030D-6E8A-4147-A177-3AD203B41FA5}">
                      <a16:colId xmlns:a16="http://schemas.microsoft.com/office/drawing/2014/main" val="2020514293"/>
                    </a:ext>
                  </a:extLst>
                </a:gridCol>
              </a:tblGrid>
              <a:tr h="624185">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rPr>
                        <a:t>Property Class</a:t>
                      </a: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algn="ctr"/>
                      <a:r>
                        <a:rPr lang="en-GB" sz="900" b="0" i="0" dirty="0">
                          <a:solidFill>
                            <a:srgbClr val="012A2D"/>
                          </a:solidFill>
                          <a:latin typeface="Calibre" panose="020B0503030202060203" pitchFamily="34" charset="77"/>
                        </a:rPr>
                        <a:t>Net Rentable Area (MSF)</a:t>
                      </a: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a:ln>
                            <a:noFill/>
                          </a:ln>
                          <a:solidFill>
                            <a:srgbClr val="012A2D"/>
                          </a:solidFill>
                          <a:effectLst/>
                          <a:uLnTx/>
                          <a:uFillTx/>
                          <a:latin typeface="Calibre" panose="020B0503030202060203" pitchFamily="34" charset="77"/>
                          <a:ea typeface="+mn-ea"/>
                          <a:cs typeface="+mn-cs"/>
                        </a:rPr>
                        <a:t>Total Vacancy (%)</a:t>
                      </a:r>
                      <a:endPar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endParaRP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a:ln>
                            <a:noFill/>
                          </a:ln>
                          <a:solidFill>
                            <a:srgbClr val="012A2D"/>
                          </a:solidFill>
                          <a:effectLst/>
                          <a:uLnTx/>
                          <a:uFillTx/>
                          <a:latin typeface="Calibre" panose="020B0503030202060203" pitchFamily="34" charset="77"/>
                          <a:ea typeface="+mn-ea"/>
                          <a:cs typeface="+mn-cs"/>
                        </a:rPr>
                        <a:t>Total Availability (%)</a:t>
                      </a:r>
                      <a:endPar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endParaRP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rPr>
                        <a:t>Direct Availability (%)</a:t>
                      </a: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rPr>
                        <a:t>Sublease Availability (%)</a:t>
                      </a: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a:ln>
                            <a:noFill/>
                          </a:ln>
                          <a:solidFill>
                            <a:srgbClr val="012A2D"/>
                          </a:solidFill>
                          <a:effectLst/>
                          <a:uLnTx/>
                          <a:uFillTx/>
                          <a:latin typeface="Calibre" panose="020B0503030202060203" pitchFamily="34" charset="77"/>
                          <a:ea typeface="+mn-ea"/>
                          <a:cs typeface="+mn-cs"/>
                        </a:rPr>
                        <a:t>Current Quarter Net Absorption (SF)</a:t>
                      </a:r>
                      <a:endPar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endParaRP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a:ln>
                            <a:noFill/>
                          </a:ln>
                          <a:solidFill>
                            <a:srgbClr val="012A2D"/>
                          </a:solidFill>
                          <a:effectLst/>
                          <a:uLnTx/>
                          <a:uFillTx/>
                          <a:latin typeface="Calibre" panose="020B0503030202060203" pitchFamily="34" charset="77"/>
                          <a:ea typeface="+mn-ea"/>
                          <a:cs typeface="+mn-cs"/>
                        </a:rPr>
                        <a:t>YTD Net Absorption (SF)</a:t>
                      </a:r>
                      <a:endPar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endParaRP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a:ln>
                            <a:noFill/>
                          </a:ln>
                          <a:solidFill>
                            <a:srgbClr val="012A2D"/>
                          </a:solidFill>
                          <a:effectLst/>
                          <a:uLnTx/>
                          <a:uFillTx/>
                          <a:latin typeface="Calibre" panose="020B0503030202060203" pitchFamily="34" charset="77"/>
                          <a:ea typeface="+mn-ea"/>
                          <a:cs typeface="+mn-cs"/>
                        </a:rPr>
                        <a:t>Deliveries (SF)</a:t>
                      </a:r>
                      <a:endPar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endParaRP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a:ln>
                            <a:noFill/>
                          </a:ln>
                          <a:solidFill>
                            <a:srgbClr val="012A2D"/>
                          </a:solidFill>
                          <a:effectLst/>
                          <a:uLnTx/>
                          <a:uFillTx/>
                          <a:latin typeface="Calibre" panose="020B0503030202060203" pitchFamily="34" charset="77"/>
                          <a:ea typeface="+mn-ea"/>
                          <a:cs typeface="+mn-cs"/>
                        </a:rPr>
                        <a:t>Under Construction (SF)</a:t>
                      </a:r>
                      <a:endPar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endParaRP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rPr>
                        <a:t>Avg. Direct Asking Rate ($/SF NNN/yr)</a:t>
                      </a: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extLst>
                  <a:ext uri="{0D108BD9-81ED-4DB2-BD59-A6C34878D82A}">
                    <a16:rowId xmlns:a16="http://schemas.microsoft.com/office/drawing/2014/main" val="1855833506"/>
                  </a:ext>
                </a:extLst>
              </a:tr>
              <a:tr h="220545">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r>
                        <a:rPr lang="en-GB" sz="900" dirty="0">
                          <a:solidFill>
                            <a:srgbClr val="435254"/>
                          </a:solidFill>
                          <a:latin typeface="+mn-lt"/>
                        </a:rPr>
                        <a:t>Class A</a:t>
                      </a:r>
                    </a:p>
                  </a:txBody>
                  <a:tcPr marL="3600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900">
                          <a:solidFill>
                            <a:srgbClr val="435254"/>
                          </a:solidFill>
                          <a:latin typeface="+mn-lt"/>
                        </a:rPr>
                        <a:t>15.01</a:t>
                      </a:r>
                      <a:endParaRPr lang="en-GB" sz="900" dirty="0">
                        <a:solidFill>
                          <a:srgbClr val="435254"/>
                        </a:solidFill>
                        <a:latin typeface="+mn-lt"/>
                      </a:endParaRP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18.2</a:t>
                      </a:r>
                      <a:endParaRPr lang="en-GB" sz="900" dirty="0">
                        <a:solidFill>
                          <a:srgbClr val="435254"/>
                        </a:solidFill>
                        <a:latin typeface="+mn-lt"/>
                      </a:endParaRP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25.3</a:t>
                      </a:r>
                      <a:endParaRPr lang="en-GB" sz="900" dirty="0">
                        <a:solidFill>
                          <a:srgbClr val="435254"/>
                        </a:solidFill>
                        <a:latin typeface="+mn-lt"/>
                      </a:endParaRP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21.6</a:t>
                      </a:r>
                      <a:endParaRPr lang="en-GB" sz="900" dirty="0">
                        <a:solidFill>
                          <a:srgbClr val="435254"/>
                        </a:solidFill>
                        <a:latin typeface="+mn-lt"/>
                      </a:endParaRP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3.7</a:t>
                      </a:r>
                      <a:endParaRPr lang="en-GB" sz="900" dirty="0">
                        <a:solidFill>
                          <a:srgbClr val="435254"/>
                        </a:solidFill>
                        <a:latin typeface="+mn-lt"/>
                      </a:endParaRP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(24,000)</a:t>
                      </a:r>
                      <a:endParaRPr lang="en-GB" sz="900" dirty="0">
                        <a:solidFill>
                          <a:srgbClr val="435254"/>
                        </a:solidFill>
                        <a:latin typeface="+mn-lt"/>
                      </a:endParaRP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(24,000)</a:t>
                      </a:r>
                      <a:endParaRPr lang="en-GB" sz="900" dirty="0">
                        <a:solidFill>
                          <a:srgbClr val="435254"/>
                        </a:solidFill>
                        <a:latin typeface="+mn-lt"/>
                      </a:endParaRP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a:t>
                      </a:r>
                      <a:endParaRPr lang="en-GB" sz="900" dirty="0">
                        <a:solidFill>
                          <a:srgbClr val="435254"/>
                        </a:solidFill>
                        <a:latin typeface="+mn-lt"/>
                      </a:endParaRP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177,000</a:t>
                      </a:r>
                      <a:endParaRPr lang="en-GB" sz="900" dirty="0">
                        <a:solidFill>
                          <a:srgbClr val="435254"/>
                        </a:solidFill>
                        <a:latin typeface="+mn-lt"/>
                      </a:endParaRP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31.10</a:t>
                      </a:r>
                      <a:endParaRPr lang="en-GB" sz="900" dirty="0">
                        <a:solidFill>
                          <a:srgbClr val="435254"/>
                        </a:solidFill>
                        <a:latin typeface="+mn-lt"/>
                      </a:endParaRP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1"/>
                  </a:ext>
                </a:extLst>
              </a:tr>
              <a:tr h="220545">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r>
                        <a:rPr lang="en-GB" sz="900" dirty="0">
                          <a:solidFill>
                            <a:srgbClr val="435254"/>
                          </a:solidFill>
                          <a:latin typeface="+mn-lt"/>
                        </a:rPr>
                        <a:t>    Prime</a:t>
                      </a:r>
                    </a:p>
                  </a:txBody>
                  <a:tcPr marL="3600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900">
                          <a:solidFill>
                            <a:srgbClr val="435254"/>
                          </a:solidFill>
                          <a:latin typeface="+mn-lt"/>
                        </a:rPr>
                        <a:t>0.37</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0.6</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7.5</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0.6</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6.9</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2"/>
                  </a:ext>
                </a:extLst>
              </a:tr>
            </a:tbl>
          </a:graphicData>
        </a:graphic>
      </p:graphicFrame>
      <p:sp>
        <p:nvSpPr>
          <p:cNvPr id="10" name="TextBox 9"/>
          <p:cNvSpPr txBox="1"/>
          <p:nvPr/>
        </p:nvSpPr>
        <p:spPr>
          <a:xfrm>
            <a:off x="731520" y="5189220"/>
            <a:ext cx="11091672" cy="164592"/>
          </a:xfrm>
          <a:prstGeom prst="rect">
            <a:avLst/>
          </a:prstGeom>
          <a:noFill/>
        </p:spPr>
        <p:txBody>
          <a:bodyPr wrap="none" lIns="0" tIns="0" rIns="0" bIns="0" anchor="t">
            <a:spAutoFit/>
          </a:bodyPr>
          <a:lstStyle/>
          <a:p>
            <a:pPr algn="l">
              <a:defRPr sz="900" b="0">
                <a:solidFill>
                  <a:srgbClr val="657071"/>
                </a:solidFill>
                <a:latin typeface="Calibre (Body)"/>
              </a:defRPr>
            </a:pPr>
            <a:r>
              <a:t>Figure 11: Metro Market Statistics by Class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slide_3_table_1">
            <a:extLst>
              <a:ext uri="{FF2B5EF4-FFF2-40B4-BE49-F238E27FC236}">
                <a16:creationId xmlns:a16="http://schemas.microsoft.com/office/drawing/2014/main" id="{7F29CDF7-6789-B21C-58C4-D86A7EDC7DA8}"/>
              </a:ext>
            </a:extLst>
          </p:cNvPr>
          <p:cNvGraphicFramePr>
            <a:graphicFrameLocks/>
          </p:cNvGraphicFramePr>
          <p:nvPr>
            <p:extLst>
              <p:ext uri="{D42A27DB-BD31-4B8C-83A1-F6EECF244321}">
                <p14:modId xmlns:p14="http://schemas.microsoft.com/office/powerpoint/2010/main" val="1940372882"/>
              </p:ext>
            </p:extLst>
          </p:nvPr>
        </p:nvGraphicFramePr>
        <p:xfrm>
          <a:off x="731520" y="649224"/>
          <a:ext cx="11091672" cy="1655064"/>
        </p:xfrm>
        <a:graphic>
          <a:graphicData uri="http://schemas.openxmlformats.org/drawingml/2006/table">
            <a:tbl>
              <a:tblPr firstRow="1" bandRow="1"/>
              <a:tblGrid>
                <a:gridCol w="965834">
                  <a:extLst>
                    <a:ext uri="{9D8B030D-6E8A-4147-A177-3AD203B41FA5}">
                      <a16:colId xmlns:a16="http://schemas.microsoft.com/office/drawing/2014/main" val="2965212600"/>
                    </a:ext>
                  </a:extLst>
                </a:gridCol>
                <a:gridCol w="438626">
                  <a:extLst>
                    <a:ext uri="{9D8B030D-6E8A-4147-A177-3AD203B41FA5}">
                      <a16:colId xmlns:a16="http://schemas.microsoft.com/office/drawing/2014/main" val="2595390030"/>
                    </a:ext>
                  </a:extLst>
                </a:gridCol>
                <a:gridCol w="757585">
                  <a:extLst>
                    <a:ext uri="{9D8B030D-6E8A-4147-A177-3AD203B41FA5}">
                      <a16:colId xmlns:a16="http://schemas.microsoft.com/office/drawing/2014/main" val="536879813"/>
                    </a:ext>
                  </a:extLst>
                </a:gridCol>
                <a:gridCol w="973125">
                  <a:extLst>
                    <a:ext uri="{9D8B030D-6E8A-4147-A177-3AD203B41FA5}">
                      <a16:colId xmlns:a16="http://schemas.microsoft.com/office/drawing/2014/main" val="3109963765"/>
                    </a:ext>
                  </a:extLst>
                </a:gridCol>
                <a:gridCol w="1007284">
                  <a:extLst>
                    <a:ext uri="{9D8B030D-6E8A-4147-A177-3AD203B41FA5}">
                      <a16:colId xmlns:a16="http://schemas.microsoft.com/office/drawing/2014/main" val="3824013521"/>
                    </a:ext>
                  </a:extLst>
                </a:gridCol>
                <a:gridCol w="1069009">
                  <a:extLst>
                    <a:ext uri="{9D8B030D-6E8A-4147-A177-3AD203B41FA5}">
                      <a16:colId xmlns:a16="http://schemas.microsoft.com/office/drawing/2014/main" val="1464754481"/>
                    </a:ext>
                  </a:extLst>
                </a:gridCol>
                <a:gridCol w="1499322">
                  <a:extLst>
                    <a:ext uri="{9D8B030D-6E8A-4147-A177-3AD203B41FA5}">
                      <a16:colId xmlns:a16="http://schemas.microsoft.com/office/drawing/2014/main" val="413872167"/>
                    </a:ext>
                  </a:extLst>
                </a:gridCol>
                <a:gridCol w="1040775">
                  <a:extLst>
                    <a:ext uri="{9D8B030D-6E8A-4147-A177-3AD203B41FA5}">
                      <a16:colId xmlns:a16="http://schemas.microsoft.com/office/drawing/2014/main" val="3300916877"/>
                    </a:ext>
                  </a:extLst>
                </a:gridCol>
                <a:gridCol w="700671">
                  <a:extLst>
                    <a:ext uri="{9D8B030D-6E8A-4147-A177-3AD203B41FA5}">
                      <a16:colId xmlns:a16="http://schemas.microsoft.com/office/drawing/2014/main" val="3350112570"/>
                    </a:ext>
                  </a:extLst>
                </a:gridCol>
                <a:gridCol w="1032932">
                  <a:extLst>
                    <a:ext uri="{9D8B030D-6E8A-4147-A177-3AD203B41FA5}">
                      <a16:colId xmlns:a16="http://schemas.microsoft.com/office/drawing/2014/main" val="1045043610"/>
                    </a:ext>
                  </a:extLst>
                </a:gridCol>
                <a:gridCol w="1606509">
                  <a:extLst>
                    <a:ext uri="{9D8B030D-6E8A-4147-A177-3AD203B41FA5}">
                      <a16:colId xmlns:a16="http://schemas.microsoft.com/office/drawing/2014/main" val="2020514293"/>
                    </a:ext>
                  </a:extLst>
                </a:gridCol>
              </a:tblGrid>
              <a:tr h="685800">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rPr>
                        <a:t>Property Class</a:t>
                      </a: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algn="ctr"/>
                      <a:r>
                        <a:rPr lang="en-GB" sz="900" b="0" i="0" dirty="0">
                          <a:solidFill>
                            <a:srgbClr val="012A2D"/>
                          </a:solidFill>
                          <a:latin typeface="Calibre" panose="020B0503030202060203" pitchFamily="34" charset="77"/>
                        </a:rPr>
                        <a:t>Net Rentable Area (MSF)</a:t>
                      </a: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a:ln>
                            <a:noFill/>
                          </a:ln>
                          <a:solidFill>
                            <a:srgbClr val="012A2D"/>
                          </a:solidFill>
                          <a:effectLst/>
                          <a:uLnTx/>
                          <a:uFillTx/>
                          <a:latin typeface="Calibre" panose="020B0503030202060203" pitchFamily="34" charset="77"/>
                          <a:ea typeface="+mn-ea"/>
                          <a:cs typeface="+mn-cs"/>
                        </a:rPr>
                        <a:t>Total Vacancy (%)</a:t>
                      </a:r>
                      <a:endPar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endParaRP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a:ln>
                            <a:noFill/>
                          </a:ln>
                          <a:solidFill>
                            <a:srgbClr val="012A2D"/>
                          </a:solidFill>
                          <a:effectLst/>
                          <a:uLnTx/>
                          <a:uFillTx/>
                          <a:latin typeface="Calibre" panose="020B0503030202060203" pitchFamily="34" charset="77"/>
                          <a:ea typeface="+mn-ea"/>
                          <a:cs typeface="+mn-cs"/>
                        </a:rPr>
                        <a:t>Total Availability (%)</a:t>
                      </a:r>
                      <a:endPar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endParaRP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rPr>
                        <a:t>Direct Availability (%)</a:t>
                      </a: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rPr>
                        <a:t>Sublease Availability (%)</a:t>
                      </a: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a:ln>
                            <a:noFill/>
                          </a:ln>
                          <a:solidFill>
                            <a:srgbClr val="012A2D"/>
                          </a:solidFill>
                          <a:effectLst/>
                          <a:uLnTx/>
                          <a:uFillTx/>
                          <a:latin typeface="Calibre" panose="020B0503030202060203" pitchFamily="34" charset="77"/>
                          <a:ea typeface="+mn-ea"/>
                          <a:cs typeface="+mn-cs"/>
                        </a:rPr>
                        <a:t>Current Quarter Net Absorption (SF)</a:t>
                      </a:r>
                      <a:endPar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endParaRP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a:ln>
                            <a:noFill/>
                          </a:ln>
                          <a:solidFill>
                            <a:srgbClr val="012A2D"/>
                          </a:solidFill>
                          <a:effectLst/>
                          <a:uLnTx/>
                          <a:uFillTx/>
                          <a:latin typeface="Calibre" panose="020B0503030202060203" pitchFamily="34" charset="77"/>
                          <a:ea typeface="+mn-ea"/>
                          <a:cs typeface="+mn-cs"/>
                        </a:rPr>
                        <a:t>YTD Net Absorption (SF)</a:t>
                      </a:r>
                      <a:endPar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endParaRP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a:ln>
                            <a:noFill/>
                          </a:ln>
                          <a:solidFill>
                            <a:srgbClr val="012A2D"/>
                          </a:solidFill>
                          <a:effectLst/>
                          <a:uLnTx/>
                          <a:uFillTx/>
                          <a:latin typeface="Calibre" panose="020B0503030202060203" pitchFamily="34" charset="77"/>
                          <a:ea typeface="+mn-ea"/>
                          <a:cs typeface="+mn-cs"/>
                        </a:rPr>
                        <a:t>Deliveries (SF)</a:t>
                      </a:r>
                      <a:endPar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endParaRP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a:ln>
                            <a:noFill/>
                          </a:ln>
                          <a:solidFill>
                            <a:srgbClr val="012A2D"/>
                          </a:solidFill>
                          <a:effectLst/>
                          <a:uLnTx/>
                          <a:uFillTx/>
                          <a:latin typeface="Calibre" panose="020B0503030202060203" pitchFamily="34" charset="77"/>
                          <a:ea typeface="+mn-ea"/>
                          <a:cs typeface="+mn-cs"/>
                        </a:rPr>
                        <a:t>Under Construction (SF)</a:t>
                      </a:r>
                      <a:endPar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endParaRP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rPr>
                        <a:t>Avg. Direct Asking Rate ($/SF NNN/yr)</a:t>
                      </a: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extLst>
                  <a:ext uri="{0D108BD9-81ED-4DB2-BD59-A6C34878D82A}">
                    <a16:rowId xmlns:a16="http://schemas.microsoft.com/office/drawing/2014/main" val="1855833506"/>
                  </a:ext>
                </a:extLst>
              </a:tr>
              <a:tr h="242316">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r>
                        <a:rPr lang="en-GB" sz="900" dirty="0">
                          <a:solidFill>
                            <a:srgbClr val="435254"/>
                          </a:solidFill>
                          <a:latin typeface="+mn-lt"/>
                        </a:rPr>
                        <a:t>    Other Class A</a:t>
                      </a:r>
                    </a:p>
                  </a:txBody>
                  <a:tcPr marL="3600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900">
                          <a:solidFill>
                            <a:srgbClr val="435254"/>
                          </a:solidFill>
                          <a:latin typeface="+mn-lt"/>
                        </a:rPr>
                        <a:t>14.64</a:t>
                      </a:r>
                      <a:endParaRPr lang="en-GB" sz="900" dirty="0">
                        <a:solidFill>
                          <a:srgbClr val="435254"/>
                        </a:solidFill>
                        <a:latin typeface="+mn-lt"/>
                      </a:endParaRP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18.6</a:t>
                      </a:r>
                      <a:endParaRPr lang="en-GB" sz="900" dirty="0">
                        <a:solidFill>
                          <a:srgbClr val="435254"/>
                        </a:solidFill>
                        <a:latin typeface="+mn-lt"/>
                      </a:endParaRP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25.7</a:t>
                      </a:r>
                      <a:endParaRPr lang="en-GB" sz="900" dirty="0">
                        <a:solidFill>
                          <a:srgbClr val="435254"/>
                        </a:solidFill>
                        <a:latin typeface="+mn-lt"/>
                      </a:endParaRP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22.1</a:t>
                      </a:r>
                      <a:endParaRPr lang="en-GB" sz="900" dirty="0">
                        <a:solidFill>
                          <a:srgbClr val="435254"/>
                        </a:solidFill>
                        <a:latin typeface="+mn-lt"/>
                      </a:endParaRP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3.6</a:t>
                      </a:r>
                      <a:endParaRPr lang="en-GB" sz="900" dirty="0">
                        <a:solidFill>
                          <a:srgbClr val="435254"/>
                        </a:solidFill>
                        <a:latin typeface="+mn-lt"/>
                      </a:endParaRP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(24,000)</a:t>
                      </a:r>
                      <a:endParaRPr lang="en-GB" sz="900" dirty="0">
                        <a:solidFill>
                          <a:srgbClr val="435254"/>
                        </a:solidFill>
                        <a:latin typeface="+mn-lt"/>
                      </a:endParaRP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(24,000)</a:t>
                      </a:r>
                      <a:endParaRPr lang="en-GB" sz="900" dirty="0">
                        <a:solidFill>
                          <a:srgbClr val="435254"/>
                        </a:solidFill>
                        <a:latin typeface="+mn-lt"/>
                      </a:endParaRP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a:t>
                      </a:r>
                      <a:endParaRPr lang="en-GB" sz="900" dirty="0">
                        <a:solidFill>
                          <a:srgbClr val="435254"/>
                        </a:solidFill>
                        <a:latin typeface="+mn-lt"/>
                      </a:endParaRP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177,000</a:t>
                      </a:r>
                      <a:endParaRPr lang="en-GB" sz="900" dirty="0">
                        <a:solidFill>
                          <a:srgbClr val="435254"/>
                        </a:solidFill>
                        <a:latin typeface="+mn-lt"/>
                      </a:endParaRP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31.10</a:t>
                      </a:r>
                      <a:endParaRPr lang="en-GB" sz="900" dirty="0">
                        <a:solidFill>
                          <a:srgbClr val="435254"/>
                        </a:solidFill>
                        <a:latin typeface="+mn-lt"/>
                      </a:endParaRP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1"/>
                  </a:ext>
                </a:extLst>
              </a:tr>
              <a:tr h="242316">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r>
                        <a:rPr lang="en-GB" sz="900" dirty="0">
                          <a:solidFill>
                            <a:srgbClr val="435254"/>
                          </a:solidFill>
                          <a:latin typeface="+mn-lt"/>
                        </a:rPr>
                        <a:t>Class B</a:t>
                      </a:r>
                    </a:p>
                  </a:txBody>
                  <a:tcPr marL="3600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900">
                          <a:solidFill>
                            <a:srgbClr val="435254"/>
                          </a:solidFill>
                          <a:latin typeface="+mn-lt"/>
                        </a:rPr>
                        <a:t>9.34</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19.3</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22.5</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20.3</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2.2</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(59,000)</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(59,000)</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22.52</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2"/>
                  </a:ext>
                </a:extLst>
              </a:tr>
              <a:tr h="242316">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r>
                        <a:rPr lang="en-GB" sz="900" b="1" dirty="0">
                          <a:solidFill>
                            <a:srgbClr val="435254"/>
                          </a:solidFill>
                          <a:latin typeface="+mn-lt"/>
                        </a:rPr>
                        <a:t>Total</a:t>
                      </a:r>
                      <a:endParaRPr b="1"/>
                    </a:p>
                  </a:txBody>
                  <a:tcPr marL="3600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900" b="1">
                          <a:solidFill>
                            <a:srgbClr val="435254"/>
                          </a:solidFill>
                          <a:latin typeface="+mn-lt"/>
                        </a:rPr>
                        <a:t>24.35</a:t>
                      </a:r>
                      <a:endParaRPr lang="en-GB" sz="900" b="1"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b="1">
                          <a:solidFill>
                            <a:srgbClr val="435254"/>
                          </a:solidFill>
                          <a:latin typeface="+mn-lt"/>
                        </a:rPr>
                        <a:t>18.6</a:t>
                      </a:r>
                      <a:endParaRPr lang="en-GB" sz="900" b="1"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b="1">
                          <a:solidFill>
                            <a:srgbClr val="435254"/>
                          </a:solidFill>
                          <a:latin typeface="+mn-lt"/>
                        </a:rPr>
                        <a:t>24.2</a:t>
                      </a:r>
                      <a:endParaRPr lang="en-GB" sz="900" b="1"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b="1">
                          <a:solidFill>
                            <a:srgbClr val="435254"/>
                          </a:solidFill>
                          <a:latin typeface="+mn-lt"/>
                        </a:rPr>
                        <a:t>21.1</a:t>
                      </a:r>
                      <a:endParaRPr lang="en-GB" sz="900" b="1"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b="1">
                          <a:solidFill>
                            <a:srgbClr val="435254"/>
                          </a:solidFill>
                          <a:latin typeface="+mn-lt"/>
                        </a:rPr>
                        <a:t>3.1</a:t>
                      </a:r>
                      <a:endParaRPr lang="en-GB" sz="900" b="1"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b="1">
                          <a:solidFill>
                            <a:srgbClr val="435254"/>
                          </a:solidFill>
                          <a:latin typeface="+mn-lt"/>
                        </a:rPr>
                        <a:t>(83,000)</a:t>
                      </a:r>
                      <a:endParaRPr lang="en-GB" sz="900" b="1"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b="1">
                          <a:solidFill>
                            <a:srgbClr val="435254"/>
                          </a:solidFill>
                          <a:latin typeface="+mn-lt"/>
                        </a:rPr>
                        <a:t>(83,000)</a:t>
                      </a:r>
                      <a:endParaRPr lang="en-GB" sz="900" b="1"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b="1">
                          <a:solidFill>
                            <a:srgbClr val="435254"/>
                          </a:solidFill>
                          <a:latin typeface="+mn-lt"/>
                        </a:rPr>
                        <a:t>-</a:t>
                      </a:r>
                      <a:endParaRPr lang="en-GB" sz="900" b="1"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b="1">
                          <a:solidFill>
                            <a:srgbClr val="435254"/>
                          </a:solidFill>
                          <a:latin typeface="+mn-lt"/>
                        </a:rPr>
                        <a:t>177,000</a:t>
                      </a:r>
                      <a:endParaRPr lang="en-GB" sz="900" b="1"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b="1">
                          <a:solidFill>
                            <a:srgbClr val="435254"/>
                          </a:solidFill>
                          <a:latin typeface="+mn-lt"/>
                        </a:rPr>
                        <a:t>28.16</a:t>
                      </a:r>
                      <a:endParaRPr lang="en-GB" sz="900" b="1"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3"/>
                  </a:ext>
                </a:extLst>
              </a:tr>
              <a:tr h="242316">
                <a:tc gridSpan="11">
                  <a:txBody>
                    <a:bodyPr/>
                    <a:lstStyle/>
                    <a:p>
                      <a:r>
                        <a:rPr lang="en-US" sz="700">
                          <a:solidFill>
                            <a:srgbClr val="666666"/>
                          </a:solidFill>
                          <a:latin typeface="Calibre (Body)"/>
                        </a:rPr>
                        <a:t>Source: CBRE Research, Q1 2026</a:t>
                      </a:r>
                    </a:p>
                  </a:txBody>
                  <a:tcPr marL="0" marR="0" marT="22860" marB="0" anchor="ctr">
                    <a:lnL>
                      <a:noFill/>
                    </a:lnL>
                    <a:lnR>
                      <a:noFill/>
                    </a:lnR>
                    <a:lnT w="6350" cap="flat" cmpd="sng" algn="ctr">
                      <a:solidFill>
                        <a:srgbClr val="435254"/>
                      </a:solidFill>
                      <a:prstDash val="solid"/>
                      <a:round/>
                      <a:headEnd type="none" w="med" len="med"/>
                      <a:tailEnd type="none" w="med" len="med"/>
                    </a:lnT>
                    <a:lnB>
                      <a:noFill/>
                    </a:lnB>
                    <a:noFill/>
                  </a:tcPr>
                </a:tc>
                <a:tc hMerge="1">
                  <a:txBody>
                    <a:bodyPr/>
                    <a:lstStyle/>
                    <a:p>
                      <a:endParaRPr/>
                    </a:p>
                  </a:txBody>
                  <a:tcPr/>
                </a:tc>
                <a:tc hMerge="1">
                  <a:txBody>
                    <a:bodyPr/>
                    <a:lstStyle/>
                    <a:p>
                      <a:endParaRPr/>
                    </a:p>
                  </a:txBody>
                  <a:tcPr/>
                </a:tc>
                <a:tc hMerge="1">
                  <a:txBody>
                    <a:bodyPr/>
                    <a:lstStyle/>
                    <a:p>
                      <a:endParaRPr/>
                    </a:p>
                  </a:txBody>
                  <a:tcPr/>
                </a:tc>
                <a:tc hMerge="1">
                  <a:txBody>
                    <a:bodyPr/>
                    <a:lstStyle/>
                    <a:p>
                      <a:endParaRPr/>
                    </a:p>
                  </a:txBody>
                  <a:tcPr/>
                </a:tc>
                <a:tc hMerge="1">
                  <a:txBody>
                    <a:bodyPr/>
                    <a:lstStyle/>
                    <a:p>
                      <a:endParaRPr/>
                    </a:p>
                  </a:txBody>
                  <a:tcPr/>
                </a:tc>
                <a:tc hMerge="1">
                  <a:txBody>
                    <a:bodyPr/>
                    <a:lstStyle/>
                    <a:p>
                      <a:endParaRPr/>
                    </a:p>
                  </a:txBody>
                  <a:tcPr/>
                </a:tc>
                <a:tc hMerge="1">
                  <a:txBody>
                    <a:bodyPr/>
                    <a:lstStyle/>
                    <a:p>
                      <a:endParaRPr/>
                    </a:p>
                  </a:txBody>
                  <a:tcPr/>
                </a:tc>
                <a:tc hMerge="1">
                  <a:txBody>
                    <a:bodyPr/>
                    <a:lstStyle/>
                    <a:p>
                      <a:endParaRPr/>
                    </a:p>
                  </a:txBody>
                  <a:tcPr/>
                </a:tc>
                <a:tc hMerge="1">
                  <a:txBody>
                    <a:bodyPr/>
                    <a:lstStyle/>
                    <a:p>
                      <a:endParaRPr/>
                    </a:p>
                  </a:txBody>
                  <a:tcPr/>
                </a:tc>
                <a:tc hMerge="1">
                  <a:txBody>
                    <a:bodyPr/>
                    <a:lstStyle/>
                    <a:p>
                      <a:endParaRPr/>
                    </a:p>
                  </a:txBody>
                  <a:tcPr/>
                </a:tc>
                <a:extLst>
                  <a:ext uri="{0D108BD9-81ED-4DB2-BD59-A6C34878D82A}">
                    <a16:rowId xmlns:a16="http://schemas.microsoft.com/office/drawing/2014/main" val="10004"/>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slide_3_table_1">
            <a:extLst>
              <a:ext uri="{FF2B5EF4-FFF2-40B4-BE49-F238E27FC236}">
                <a16:creationId xmlns:a16="http://schemas.microsoft.com/office/drawing/2014/main" id="{7F29CDF7-6789-B21C-58C4-D86A7EDC7DA8}"/>
              </a:ext>
            </a:extLst>
          </p:cNvPr>
          <p:cNvGraphicFramePr>
            <a:graphicFrameLocks/>
          </p:cNvGraphicFramePr>
          <p:nvPr>
            <p:extLst>
              <p:ext uri="{D42A27DB-BD31-4B8C-83A1-F6EECF244321}">
                <p14:modId xmlns:p14="http://schemas.microsoft.com/office/powerpoint/2010/main" val="1940372882"/>
              </p:ext>
            </p:extLst>
          </p:nvPr>
        </p:nvGraphicFramePr>
        <p:xfrm>
          <a:off x="731520" y="886968"/>
          <a:ext cx="11091672" cy="3140964"/>
        </p:xfrm>
        <a:graphic>
          <a:graphicData uri="http://schemas.openxmlformats.org/drawingml/2006/table">
            <a:tbl>
              <a:tblPr firstRow="1" bandRow="1"/>
              <a:tblGrid>
                <a:gridCol w="1068705">
                  <a:extLst>
                    <a:ext uri="{9D8B030D-6E8A-4147-A177-3AD203B41FA5}">
                      <a16:colId xmlns:a16="http://schemas.microsoft.com/office/drawing/2014/main" val="2965212600"/>
                    </a:ext>
                  </a:extLst>
                </a:gridCol>
                <a:gridCol w="438626">
                  <a:extLst>
                    <a:ext uri="{9D8B030D-6E8A-4147-A177-3AD203B41FA5}">
                      <a16:colId xmlns:a16="http://schemas.microsoft.com/office/drawing/2014/main" val="2595390030"/>
                    </a:ext>
                  </a:extLst>
                </a:gridCol>
                <a:gridCol w="750349">
                  <a:extLst>
                    <a:ext uri="{9D8B030D-6E8A-4147-A177-3AD203B41FA5}">
                      <a16:colId xmlns:a16="http://schemas.microsoft.com/office/drawing/2014/main" val="536879813"/>
                    </a:ext>
                  </a:extLst>
                </a:gridCol>
                <a:gridCol w="963722">
                  <a:extLst>
                    <a:ext uri="{9D8B030D-6E8A-4147-A177-3AD203B41FA5}">
                      <a16:colId xmlns:a16="http://schemas.microsoft.com/office/drawing/2014/main" val="3109963765"/>
                    </a:ext>
                  </a:extLst>
                </a:gridCol>
                <a:gridCol w="996825">
                  <a:extLst>
                    <a:ext uri="{9D8B030D-6E8A-4147-A177-3AD203B41FA5}">
                      <a16:colId xmlns:a16="http://schemas.microsoft.com/office/drawing/2014/main" val="3824013521"/>
                    </a:ext>
                  </a:extLst>
                </a:gridCol>
                <a:gridCol w="1058243">
                  <a:extLst>
                    <a:ext uri="{9D8B030D-6E8A-4147-A177-3AD203B41FA5}">
                      <a16:colId xmlns:a16="http://schemas.microsoft.com/office/drawing/2014/main" val="1464754481"/>
                    </a:ext>
                  </a:extLst>
                </a:gridCol>
                <a:gridCol w="1480768">
                  <a:extLst>
                    <a:ext uri="{9D8B030D-6E8A-4147-A177-3AD203B41FA5}">
                      <a16:colId xmlns:a16="http://schemas.microsoft.com/office/drawing/2014/main" val="413872167"/>
                    </a:ext>
                  </a:extLst>
                </a:gridCol>
                <a:gridCol w="1028871">
                  <a:extLst>
                    <a:ext uri="{9D8B030D-6E8A-4147-A177-3AD203B41FA5}">
                      <a16:colId xmlns:a16="http://schemas.microsoft.com/office/drawing/2014/main" val="3300916877"/>
                    </a:ext>
                  </a:extLst>
                </a:gridCol>
                <a:gridCol w="694935">
                  <a:extLst>
                    <a:ext uri="{9D8B030D-6E8A-4147-A177-3AD203B41FA5}">
                      <a16:colId xmlns:a16="http://schemas.microsoft.com/office/drawing/2014/main" val="3350112570"/>
                    </a:ext>
                  </a:extLst>
                </a:gridCol>
                <a:gridCol w="1021378">
                  <a:extLst>
                    <a:ext uri="{9D8B030D-6E8A-4147-A177-3AD203B41FA5}">
                      <a16:colId xmlns:a16="http://schemas.microsoft.com/office/drawing/2014/main" val="1045043610"/>
                    </a:ext>
                  </a:extLst>
                </a:gridCol>
                <a:gridCol w="1589250">
                  <a:extLst>
                    <a:ext uri="{9D8B030D-6E8A-4147-A177-3AD203B41FA5}">
                      <a16:colId xmlns:a16="http://schemas.microsoft.com/office/drawing/2014/main" val="2020514293"/>
                    </a:ext>
                  </a:extLst>
                </a:gridCol>
              </a:tblGrid>
              <a:tr h="685800">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rPr>
                        <a:t>Submarket</a:t>
                      </a: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algn="ctr"/>
                      <a:r>
                        <a:rPr lang="en-GB" sz="900" b="0" i="0" dirty="0">
                          <a:solidFill>
                            <a:srgbClr val="012A2D"/>
                          </a:solidFill>
                          <a:latin typeface="Calibre" panose="020B0503030202060203" pitchFamily="34" charset="77"/>
                        </a:rPr>
                        <a:t>Net Rentable Area (MSF)</a:t>
                      </a: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a:ln>
                            <a:noFill/>
                          </a:ln>
                          <a:solidFill>
                            <a:srgbClr val="012A2D"/>
                          </a:solidFill>
                          <a:effectLst/>
                          <a:uLnTx/>
                          <a:uFillTx/>
                          <a:latin typeface="Calibre" panose="020B0503030202060203" pitchFamily="34" charset="77"/>
                          <a:ea typeface="+mn-ea"/>
                          <a:cs typeface="+mn-cs"/>
                        </a:rPr>
                        <a:t>Total Vacancy (%)</a:t>
                      </a:r>
                      <a:endPar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endParaRP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a:ln>
                            <a:noFill/>
                          </a:ln>
                          <a:solidFill>
                            <a:srgbClr val="012A2D"/>
                          </a:solidFill>
                          <a:effectLst/>
                          <a:uLnTx/>
                          <a:uFillTx/>
                          <a:latin typeface="Calibre" panose="020B0503030202060203" pitchFamily="34" charset="77"/>
                          <a:ea typeface="+mn-ea"/>
                          <a:cs typeface="+mn-cs"/>
                        </a:rPr>
                        <a:t>Total Availability (%)</a:t>
                      </a:r>
                      <a:endPar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endParaRP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rPr>
                        <a:t>Direct Availability (%)</a:t>
                      </a: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rPr>
                        <a:t>Sublease Availability (%)</a:t>
                      </a: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a:ln>
                            <a:noFill/>
                          </a:ln>
                          <a:solidFill>
                            <a:srgbClr val="012A2D"/>
                          </a:solidFill>
                          <a:effectLst/>
                          <a:uLnTx/>
                          <a:uFillTx/>
                          <a:latin typeface="Calibre" panose="020B0503030202060203" pitchFamily="34" charset="77"/>
                          <a:ea typeface="+mn-ea"/>
                          <a:cs typeface="+mn-cs"/>
                        </a:rPr>
                        <a:t>Current Quarter Net Absorption (SF)</a:t>
                      </a:r>
                      <a:endPar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endParaRP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a:ln>
                            <a:noFill/>
                          </a:ln>
                          <a:solidFill>
                            <a:srgbClr val="012A2D"/>
                          </a:solidFill>
                          <a:effectLst/>
                          <a:uLnTx/>
                          <a:uFillTx/>
                          <a:latin typeface="Calibre" panose="020B0503030202060203" pitchFamily="34" charset="77"/>
                          <a:ea typeface="+mn-ea"/>
                          <a:cs typeface="+mn-cs"/>
                        </a:rPr>
                        <a:t>YTD Net Absorption (SF)</a:t>
                      </a:r>
                      <a:endPar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endParaRP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a:ln>
                            <a:noFill/>
                          </a:ln>
                          <a:solidFill>
                            <a:srgbClr val="012A2D"/>
                          </a:solidFill>
                          <a:effectLst/>
                          <a:uLnTx/>
                          <a:uFillTx/>
                          <a:latin typeface="Calibre" panose="020B0503030202060203" pitchFamily="34" charset="77"/>
                          <a:ea typeface="+mn-ea"/>
                          <a:cs typeface="+mn-cs"/>
                        </a:rPr>
                        <a:t>Deliveries (SF)</a:t>
                      </a:r>
                      <a:endPar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endParaRP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a:ln>
                            <a:noFill/>
                          </a:ln>
                          <a:solidFill>
                            <a:srgbClr val="012A2D"/>
                          </a:solidFill>
                          <a:effectLst/>
                          <a:uLnTx/>
                          <a:uFillTx/>
                          <a:latin typeface="Calibre" panose="020B0503030202060203" pitchFamily="34" charset="77"/>
                          <a:ea typeface="+mn-ea"/>
                          <a:cs typeface="+mn-cs"/>
                        </a:rPr>
                        <a:t>Under Construction (SF)</a:t>
                      </a:r>
                      <a:endPar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endParaRP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tc>
                  <a:txBody>
                    <a:bodyPr/>
                    <a:lstStyle>
                      <a:lvl1pPr marL="0" algn="l" defTabSz="914400" rtl="0" eaLnBrk="1" latinLnBrk="0" hangingPunct="1">
                        <a:defRPr sz="1800" b="1" kern="1200">
                          <a:solidFill>
                            <a:schemeClr val="lt1"/>
                          </a:solidFill>
                          <a:latin typeface="Calibre"/>
                        </a:defRPr>
                      </a:lvl1pPr>
                      <a:lvl2pPr marL="457200" algn="l" defTabSz="914400" rtl="0" eaLnBrk="1" latinLnBrk="0" hangingPunct="1">
                        <a:defRPr sz="1800" b="1" kern="1200">
                          <a:solidFill>
                            <a:schemeClr val="lt1"/>
                          </a:solidFill>
                          <a:latin typeface="Calibre"/>
                        </a:defRPr>
                      </a:lvl2pPr>
                      <a:lvl3pPr marL="914400" algn="l" defTabSz="914400" rtl="0" eaLnBrk="1" latinLnBrk="0" hangingPunct="1">
                        <a:defRPr sz="1800" b="1" kern="1200">
                          <a:solidFill>
                            <a:schemeClr val="lt1"/>
                          </a:solidFill>
                          <a:latin typeface="Calibre"/>
                        </a:defRPr>
                      </a:lvl3pPr>
                      <a:lvl4pPr marL="1371600" algn="l" defTabSz="914400" rtl="0" eaLnBrk="1" latinLnBrk="0" hangingPunct="1">
                        <a:defRPr sz="1800" b="1" kern="1200">
                          <a:solidFill>
                            <a:schemeClr val="lt1"/>
                          </a:solidFill>
                          <a:latin typeface="Calibre"/>
                        </a:defRPr>
                      </a:lvl4pPr>
                      <a:lvl5pPr marL="1828800" algn="l" defTabSz="914400" rtl="0" eaLnBrk="1" latinLnBrk="0" hangingPunct="1">
                        <a:defRPr sz="1800" b="1" kern="1200">
                          <a:solidFill>
                            <a:schemeClr val="lt1"/>
                          </a:solidFill>
                          <a:latin typeface="Calibre"/>
                        </a:defRPr>
                      </a:lvl5pPr>
                      <a:lvl6pPr marL="2286000" algn="l" defTabSz="914400" rtl="0" eaLnBrk="1" latinLnBrk="0" hangingPunct="1">
                        <a:defRPr sz="1800" b="1" kern="1200">
                          <a:solidFill>
                            <a:schemeClr val="lt1"/>
                          </a:solidFill>
                          <a:latin typeface="Calibre"/>
                        </a:defRPr>
                      </a:lvl6pPr>
                      <a:lvl7pPr marL="2743200" algn="l" defTabSz="914400" rtl="0" eaLnBrk="1" latinLnBrk="0" hangingPunct="1">
                        <a:defRPr sz="1800" b="1" kern="1200">
                          <a:solidFill>
                            <a:schemeClr val="lt1"/>
                          </a:solidFill>
                          <a:latin typeface="Calibre"/>
                        </a:defRPr>
                      </a:lvl7pPr>
                      <a:lvl8pPr marL="3200400" algn="l" defTabSz="914400" rtl="0" eaLnBrk="1" latinLnBrk="0" hangingPunct="1">
                        <a:defRPr sz="1800" b="1" kern="1200">
                          <a:solidFill>
                            <a:schemeClr val="lt1"/>
                          </a:solidFill>
                          <a:latin typeface="Calibre"/>
                        </a:defRPr>
                      </a:lvl8pPr>
                      <a:lvl9pPr marL="3657600" algn="l" defTabSz="914400" rtl="0" eaLnBrk="1" latinLnBrk="0" hangingPunct="1">
                        <a:defRPr sz="1800" b="1" kern="1200">
                          <a:solidFill>
                            <a:schemeClr val="lt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noProof="0" dirty="0">
                          <a:ln>
                            <a:noFill/>
                          </a:ln>
                          <a:solidFill>
                            <a:srgbClr val="012A2D"/>
                          </a:solidFill>
                          <a:effectLst/>
                          <a:uLnTx/>
                          <a:uFillTx/>
                          <a:latin typeface="Calibre" panose="020B0503030202060203" pitchFamily="34" charset="77"/>
                          <a:ea typeface="+mn-ea"/>
                          <a:cs typeface="+mn-cs"/>
                        </a:rPr>
                        <a:t>Avg. Direct Asking Rate ($/SF NNN/yr)</a:t>
                      </a:r>
                    </a:p>
                  </a:txBody>
                  <a:tcPr marL="0" marR="0" marT="0" marB="36000" anchor="ctr">
                    <a:lnL w="12700" cmpd="sng">
                      <a:noFill/>
                    </a:lnL>
                    <a:lnR w="12700" cmpd="sng">
                      <a:noFill/>
                    </a:lnR>
                    <a:lnT w="190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80BBAD"/>
                    </a:solidFill>
                  </a:tcPr>
                </a:tc>
                <a:extLst>
                  <a:ext uri="{0D108BD9-81ED-4DB2-BD59-A6C34878D82A}">
                    <a16:rowId xmlns:a16="http://schemas.microsoft.com/office/drawing/2014/main" val="1855833506"/>
                  </a:ext>
                </a:extLst>
              </a:tr>
              <a:tr h="242316">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r>
                        <a:rPr lang="en-GB" sz="900" dirty="0">
                          <a:solidFill>
                            <a:srgbClr val="435254"/>
                          </a:solidFill>
                          <a:latin typeface="+mn-lt"/>
                        </a:rPr>
                        <a:t>Cypress Creek</a:t>
                      </a:r>
                    </a:p>
                  </a:txBody>
                  <a:tcPr marL="3600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900">
                          <a:solidFill>
                            <a:srgbClr val="435254"/>
                          </a:solidFill>
                          <a:latin typeface="+mn-lt"/>
                        </a:rPr>
                        <a:t>5.48</a:t>
                      </a:r>
                      <a:endParaRPr lang="en-GB" sz="900" dirty="0">
                        <a:solidFill>
                          <a:srgbClr val="435254"/>
                        </a:solidFill>
                        <a:latin typeface="+mn-lt"/>
                      </a:endParaRP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16.5</a:t>
                      </a:r>
                      <a:endParaRPr lang="en-GB" sz="900" dirty="0">
                        <a:solidFill>
                          <a:srgbClr val="435254"/>
                        </a:solidFill>
                        <a:latin typeface="+mn-lt"/>
                      </a:endParaRP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25.4</a:t>
                      </a:r>
                      <a:endParaRPr lang="en-GB" sz="900" dirty="0">
                        <a:solidFill>
                          <a:srgbClr val="435254"/>
                        </a:solidFill>
                        <a:latin typeface="+mn-lt"/>
                      </a:endParaRP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23.1</a:t>
                      </a:r>
                      <a:endParaRPr lang="en-GB" sz="900" dirty="0">
                        <a:solidFill>
                          <a:srgbClr val="435254"/>
                        </a:solidFill>
                        <a:latin typeface="+mn-lt"/>
                      </a:endParaRP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2.3</a:t>
                      </a:r>
                      <a:endParaRPr lang="en-GB" sz="900" dirty="0">
                        <a:solidFill>
                          <a:srgbClr val="435254"/>
                        </a:solidFill>
                        <a:latin typeface="+mn-lt"/>
                      </a:endParaRP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5,000</a:t>
                      </a:r>
                      <a:endParaRPr lang="en-GB" sz="900" dirty="0">
                        <a:solidFill>
                          <a:srgbClr val="435254"/>
                        </a:solidFill>
                        <a:latin typeface="+mn-lt"/>
                      </a:endParaRP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5,000</a:t>
                      </a:r>
                      <a:endParaRPr lang="en-GB" sz="900" dirty="0">
                        <a:solidFill>
                          <a:srgbClr val="435254"/>
                        </a:solidFill>
                        <a:latin typeface="+mn-lt"/>
                      </a:endParaRP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a:t>
                      </a:r>
                      <a:endParaRPr lang="en-GB" sz="900" dirty="0">
                        <a:solidFill>
                          <a:srgbClr val="435254"/>
                        </a:solidFill>
                        <a:latin typeface="+mn-lt"/>
                      </a:endParaRP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a:t>
                      </a:r>
                      <a:endParaRPr lang="en-GB" sz="900" dirty="0">
                        <a:solidFill>
                          <a:srgbClr val="435254"/>
                        </a:solidFill>
                        <a:latin typeface="+mn-lt"/>
                      </a:endParaRP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21.95</a:t>
                      </a:r>
                      <a:endParaRPr lang="en-GB" sz="900" dirty="0">
                        <a:solidFill>
                          <a:srgbClr val="435254"/>
                        </a:solidFill>
                        <a:latin typeface="+mn-lt"/>
                      </a:endParaRPr>
                    </a:p>
                  </a:txBody>
                  <a:tcPr marL="0" marR="0" marT="0" marB="0" anchor="ctr">
                    <a:lnL w="12700" cmpd="sng">
                      <a:noFill/>
                    </a:lnL>
                    <a:lnR w="12700" cmpd="sng">
                      <a:noFill/>
                    </a:lnR>
                    <a:lnT w="6350" cap="flat" cmpd="sng" algn="ctr">
                      <a:no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1"/>
                  </a:ext>
                </a:extLst>
              </a:tr>
              <a:tr h="274320">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r>
                        <a:rPr lang="en-GB" sz="900" dirty="0">
                          <a:solidFill>
                            <a:srgbClr val="435254"/>
                          </a:solidFill>
                          <a:latin typeface="+mn-lt"/>
                        </a:rPr>
                        <a:t>Fort Lauderdale CBD</a:t>
                      </a:r>
                    </a:p>
                  </a:txBody>
                  <a:tcPr marL="3600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900">
                          <a:solidFill>
                            <a:srgbClr val="435254"/>
                          </a:solidFill>
                          <a:latin typeface="+mn-lt"/>
                        </a:rPr>
                        <a:t>4.85</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16.7</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23.4</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20.0</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3.3</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22,000</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22,000</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177,000</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42.16</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2"/>
                  </a:ext>
                </a:extLst>
              </a:tr>
              <a:tr h="242316">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r>
                        <a:rPr lang="en-GB" sz="900" dirty="0">
                          <a:solidFill>
                            <a:srgbClr val="435254"/>
                          </a:solidFill>
                          <a:latin typeface="+mn-lt"/>
                        </a:rPr>
                        <a:t>Northeast Broward</a:t>
                      </a:r>
                    </a:p>
                  </a:txBody>
                  <a:tcPr marL="3600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900">
                          <a:solidFill>
                            <a:srgbClr val="435254"/>
                          </a:solidFill>
                          <a:latin typeface="+mn-lt"/>
                        </a:rPr>
                        <a:t>1.36</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17.1</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18.8</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16.1</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2.6</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(2,000)</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(2,000)</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22.94</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3"/>
                  </a:ext>
                </a:extLst>
              </a:tr>
              <a:tr h="242316">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r>
                        <a:rPr lang="en-GB" sz="900" dirty="0">
                          <a:solidFill>
                            <a:srgbClr val="435254"/>
                          </a:solidFill>
                          <a:latin typeface="+mn-lt"/>
                        </a:rPr>
                        <a:t>Northwest Broward</a:t>
                      </a:r>
                    </a:p>
                  </a:txBody>
                  <a:tcPr marL="3600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900">
                          <a:solidFill>
                            <a:srgbClr val="435254"/>
                          </a:solidFill>
                          <a:latin typeface="+mn-lt"/>
                        </a:rPr>
                        <a:t>0.84</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20.4</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25.7</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19.3</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6.4</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(3,000)</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(3,000)</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23.18</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4"/>
                  </a:ext>
                </a:extLst>
              </a:tr>
              <a:tr h="242316">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r>
                        <a:rPr lang="en-GB" sz="900" dirty="0">
                          <a:solidFill>
                            <a:srgbClr val="435254"/>
                          </a:solidFill>
                          <a:latin typeface="+mn-lt"/>
                        </a:rPr>
                        <a:t>Plantation</a:t>
                      </a:r>
                    </a:p>
                  </a:txBody>
                  <a:tcPr marL="3600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900">
                          <a:solidFill>
                            <a:srgbClr val="435254"/>
                          </a:solidFill>
                          <a:latin typeface="+mn-lt"/>
                        </a:rPr>
                        <a:t>3.47</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13.4</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15.2</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14.7</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0.5</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(9,000)</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(9,000)</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27.30</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5"/>
                  </a:ext>
                </a:extLst>
              </a:tr>
              <a:tr h="242316">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r>
                        <a:rPr lang="en-GB" sz="900" dirty="0">
                          <a:solidFill>
                            <a:srgbClr val="435254"/>
                          </a:solidFill>
                          <a:latin typeface="+mn-lt"/>
                        </a:rPr>
                        <a:t>Sawgrass Park</a:t>
                      </a:r>
                    </a:p>
                  </a:txBody>
                  <a:tcPr marL="3600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900">
                          <a:solidFill>
                            <a:srgbClr val="435254"/>
                          </a:solidFill>
                          <a:latin typeface="+mn-lt"/>
                        </a:rPr>
                        <a:t>2.92</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27.2</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30.3</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25.7</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4.6</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(53,000)</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(53,000)</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22.97</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6"/>
                  </a:ext>
                </a:extLst>
              </a:tr>
              <a:tr h="242316">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r>
                        <a:rPr lang="en-GB" sz="900" dirty="0">
                          <a:solidFill>
                            <a:srgbClr val="435254"/>
                          </a:solidFill>
                          <a:latin typeface="+mn-lt"/>
                        </a:rPr>
                        <a:t>Southeast Broward</a:t>
                      </a:r>
                    </a:p>
                  </a:txBody>
                  <a:tcPr marL="3600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900">
                          <a:solidFill>
                            <a:srgbClr val="435254"/>
                          </a:solidFill>
                          <a:latin typeface="+mn-lt"/>
                        </a:rPr>
                        <a:t>2.53</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21.1</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23.3</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20.6</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2.7</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5,000</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5,000</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28.69</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7"/>
                  </a:ext>
                </a:extLst>
              </a:tr>
              <a:tr h="242316">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r>
                        <a:rPr lang="en-GB" sz="900" dirty="0">
                          <a:solidFill>
                            <a:srgbClr val="435254"/>
                          </a:solidFill>
                          <a:latin typeface="+mn-lt"/>
                        </a:rPr>
                        <a:t>Southwest Broward</a:t>
                      </a:r>
                    </a:p>
                  </a:txBody>
                  <a:tcPr marL="3600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900">
                          <a:solidFill>
                            <a:srgbClr val="435254"/>
                          </a:solidFill>
                          <a:latin typeface="+mn-lt"/>
                        </a:rPr>
                        <a:t>2.88</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21.3</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31.0</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25.3</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5.6</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(47,000)</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(47,000)</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a:solidFill>
                            <a:srgbClr val="435254"/>
                          </a:solidFill>
                          <a:latin typeface="+mn-lt"/>
                        </a:rPr>
                        <a:t>25.89</a:t>
                      </a:r>
                      <a:endParaRPr lang="en-GB" sz="900"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8"/>
                  </a:ext>
                </a:extLst>
              </a:tr>
              <a:tr h="242316">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r>
                        <a:rPr lang="en-GB" sz="900" b="1" dirty="0">
                          <a:solidFill>
                            <a:srgbClr val="435254"/>
                          </a:solidFill>
                          <a:latin typeface="+mn-lt"/>
                        </a:rPr>
                        <a:t>Total</a:t>
                      </a:r>
                      <a:endParaRPr b="1"/>
                    </a:p>
                  </a:txBody>
                  <a:tcPr marL="3600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900" b="1">
                          <a:solidFill>
                            <a:srgbClr val="435254"/>
                          </a:solidFill>
                          <a:latin typeface="+mn-lt"/>
                        </a:rPr>
                        <a:t>24.35</a:t>
                      </a:r>
                      <a:endParaRPr lang="en-GB" sz="900" b="1"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b="1">
                          <a:solidFill>
                            <a:srgbClr val="435254"/>
                          </a:solidFill>
                          <a:latin typeface="+mn-lt"/>
                        </a:rPr>
                        <a:t>18.6</a:t>
                      </a:r>
                      <a:endParaRPr lang="en-GB" sz="900" b="1"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b="1">
                          <a:solidFill>
                            <a:srgbClr val="435254"/>
                          </a:solidFill>
                          <a:latin typeface="+mn-lt"/>
                        </a:rPr>
                        <a:t>24.2</a:t>
                      </a:r>
                      <a:endParaRPr lang="en-GB" sz="900" b="1"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b="1">
                          <a:solidFill>
                            <a:srgbClr val="435254"/>
                          </a:solidFill>
                          <a:latin typeface="+mn-lt"/>
                        </a:rPr>
                        <a:t>21.1</a:t>
                      </a:r>
                      <a:endParaRPr lang="en-GB" sz="900" b="1"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b="1">
                          <a:solidFill>
                            <a:srgbClr val="435254"/>
                          </a:solidFill>
                          <a:latin typeface="+mn-lt"/>
                        </a:rPr>
                        <a:t>3.1</a:t>
                      </a:r>
                      <a:endParaRPr lang="en-GB" sz="900" b="1"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b="1">
                          <a:solidFill>
                            <a:srgbClr val="435254"/>
                          </a:solidFill>
                          <a:latin typeface="+mn-lt"/>
                        </a:rPr>
                        <a:t>(83,000)</a:t>
                      </a:r>
                      <a:endParaRPr lang="en-GB" sz="900" b="1"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b="1">
                          <a:solidFill>
                            <a:srgbClr val="435254"/>
                          </a:solidFill>
                          <a:latin typeface="+mn-lt"/>
                        </a:rPr>
                        <a:t>(83,000)</a:t>
                      </a:r>
                      <a:endParaRPr lang="en-GB" sz="900" b="1"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b="1">
                          <a:solidFill>
                            <a:srgbClr val="435254"/>
                          </a:solidFill>
                          <a:latin typeface="+mn-lt"/>
                        </a:rPr>
                        <a:t>-</a:t>
                      </a:r>
                      <a:endParaRPr lang="en-GB" sz="900" b="1"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b="1">
                          <a:solidFill>
                            <a:srgbClr val="435254"/>
                          </a:solidFill>
                          <a:latin typeface="+mn-lt"/>
                        </a:rPr>
                        <a:t>177,000</a:t>
                      </a:r>
                      <a:endParaRPr lang="en-GB" sz="900" b="1"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e"/>
                        </a:defRPr>
                      </a:lvl1pPr>
                      <a:lvl2pPr marL="457200" algn="l" defTabSz="914400" rtl="0" eaLnBrk="1" latinLnBrk="0" hangingPunct="1">
                        <a:defRPr sz="1800" kern="1200">
                          <a:solidFill>
                            <a:schemeClr val="dk1"/>
                          </a:solidFill>
                          <a:latin typeface="Calibre"/>
                        </a:defRPr>
                      </a:lvl2pPr>
                      <a:lvl3pPr marL="914400" algn="l" defTabSz="914400" rtl="0" eaLnBrk="1" latinLnBrk="0" hangingPunct="1">
                        <a:defRPr sz="1800" kern="1200">
                          <a:solidFill>
                            <a:schemeClr val="dk1"/>
                          </a:solidFill>
                          <a:latin typeface="Calibre"/>
                        </a:defRPr>
                      </a:lvl3pPr>
                      <a:lvl4pPr marL="1371600" algn="l" defTabSz="914400" rtl="0" eaLnBrk="1" latinLnBrk="0" hangingPunct="1">
                        <a:defRPr sz="1800" kern="1200">
                          <a:solidFill>
                            <a:schemeClr val="dk1"/>
                          </a:solidFill>
                          <a:latin typeface="Calibre"/>
                        </a:defRPr>
                      </a:lvl4pPr>
                      <a:lvl5pPr marL="1828800" algn="l" defTabSz="914400" rtl="0" eaLnBrk="1" latinLnBrk="0" hangingPunct="1">
                        <a:defRPr sz="1800" kern="1200">
                          <a:solidFill>
                            <a:schemeClr val="dk1"/>
                          </a:solidFill>
                          <a:latin typeface="Calibre"/>
                        </a:defRPr>
                      </a:lvl5pPr>
                      <a:lvl6pPr marL="2286000" algn="l" defTabSz="914400" rtl="0" eaLnBrk="1" latinLnBrk="0" hangingPunct="1">
                        <a:defRPr sz="1800" kern="1200">
                          <a:solidFill>
                            <a:schemeClr val="dk1"/>
                          </a:solidFill>
                          <a:latin typeface="Calibre"/>
                        </a:defRPr>
                      </a:lvl6pPr>
                      <a:lvl7pPr marL="2743200" algn="l" defTabSz="914400" rtl="0" eaLnBrk="1" latinLnBrk="0" hangingPunct="1">
                        <a:defRPr sz="1800" kern="1200">
                          <a:solidFill>
                            <a:schemeClr val="dk1"/>
                          </a:solidFill>
                          <a:latin typeface="Calibre"/>
                        </a:defRPr>
                      </a:lvl7pPr>
                      <a:lvl8pPr marL="3200400" algn="l" defTabSz="914400" rtl="0" eaLnBrk="1" latinLnBrk="0" hangingPunct="1">
                        <a:defRPr sz="1800" kern="1200">
                          <a:solidFill>
                            <a:schemeClr val="dk1"/>
                          </a:solidFill>
                          <a:latin typeface="Calibre"/>
                        </a:defRPr>
                      </a:lvl8pPr>
                      <a:lvl9pPr marL="3657600" algn="l" defTabSz="914400" rtl="0" eaLnBrk="1" latinLnBrk="0" hangingPunct="1">
                        <a:defRPr sz="1800" kern="1200">
                          <a:solidFill>
                            <a:schemeClr val="dk1"/>
                          </a:solidFill>
                          <a:latin typeface="Calibre"/>
                        </a:defRPr>
                      </a:lvl9pPr>
                    </a:lstStyle>
                    <a:p>
                      <a:pPr algn="ctr"/>
                      <a:r>
                        <a:rPr lang="en-GB" sz="900" b="1">
                          <a:solidFill>
                            <a:srgbClr val="435254"/>
                          </a:solidFill>
                          <a:latin typeface="+mn-lt"/>
                        </a:rPr>
                        <a:t>28.16</a:t>
                      </a:r>
                      <a:endParaRPr lang="en-GB" sz="900" b="1" dirty="0">
                        <a:solidFill>
                          <a:srgbClr val="435254"/>
                        </a:solidFill>
                        <a:latin typeface="+mn-lt"/>
                      </a:endParaRPr>
                    </a:p>
                  </a:txBody>
                  <a:tcPr marL="0" marR="0" marT="0" marB="0" anchor="ctr">
                    <a:lnL w="12700" cmpd="sng">
                      <a:noFill/>
                    </a:lnL>
                    <a:lnR w="12700" cmpd="sng">
                      <a:noFill/>
                    </a:lnR>
                    <a:lnT w="6350" cap="flat" cmpd="sng" algn="ctr">
                      <a:solidFill>
                        <a:srgbClr val="435254"/>
                      </a:solidFill>
                      <a:prstDash val="solid"/>
                      <a:round/>
                      <a:headEnd type="none" w="med" len="med"/>
                      <a:tailEnd type="none" w="med" len="med"/>
                    </a:lnT>
                    <a:lnB w="6350" cap="flat" cmpd="sng" algn="ctr">
                      <a:solidFill>
                        <a:srgbClr val="4352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9"/>
                  </a:ext>
                </a:extLst>
              </a:tr>
              <a:tr h="242316">
                <a:tc gridSpan="11">
                  <a:txBody>
                    <a:bodyPr/>
                    <a:lstStyle/>
                    <a:p>
                      <a:r>
                        <a:rPr lang="en-US" sz="700">
                          <a:solidFill>
                            <a:srgbClr val="666666"/>
                          </a:solidFill>
                          <a:latin typeface="Calibre (Body)"/>
                        </a:rPr>
                        <a:t>Source: CBRE Research, Q1 2026</a:t>
                      </a:r>
                    </a:p>
                  </a:txBody>
                  <a:tcPr marL="0" marR="0" marT="22860" marB="0" anchor="ctr">
                    <a:lnL>
                      <a:noFill/>
                    </a:lnL>
                    <a:lnR>
                      <a:noFill/>
                    </a:lnR>
                    <a:lnT w="6350" cap="flat" cmpd="sng" algn="ctr">
                      <a:solidFill>
                        <a:srgbClr val="435254"/>
                      </a:solidFill>
                      <a:prstDash val="solid"/>
                      <a:round/>
                      <a:headEnd type="none" w="med" len="med"/>
                      <a:tailEnd type="none" w="med" len="med"/>
                    </a:lnT>
                    <a:lnB>
                      <a:noFill/>
                    </a:lnB>
                    <a:noFill/>
                  </a:tcPr>
                </a:tc>
                <a:tc hMerge="1">
                  <a:txBody>
                    <a:bodyPr/>
                    <a:lstStyle/>
                    <a:p>
                      <a:endParaRPr/>
                    </a:p>
                  </a:txBody>
                  <a:tcPr/>
                </a:tc>
                <a:tc hMerge="1">
                  <a:txBody>
                    <a:bodyPr/>
                    <a:lstStyle/>
                    <a:p>
                      <a:endParaRPr/>
                    </a:p>
                  </a:txBody>
                  <a:tcPr/>
                </a:tc>
                <a:tc hMerge="1">
                  <a:txBody>
                    <a:bodyPr/>
                    <a:lstStyle/>
                    <a:p>
                      <a:endParaRPr/>
                    </a:p>
                  </a:txBody>
                  <a:tcPr/>
                </a:tc>
                <a:tc hMerge="1">
                  <a:txBody>
                    <a:bodyPr/>
                    <a:lstStyle/>
                    <a:p>
                      <a:endParaRPr/>
                    </a:p>
                  </a:txBody>
                  <a:tcPr/>
                </a:tc>
                <a:tc hMerge="1">
                  <a:txBody>
                    <a:bodyPr/>
                    <a:lstStyle/>
                    <a:p>
                      <a:endParaRPr/>
                    </a:p>
                  </a:txBody>
                  <a:tcPr/>
                </a:tc>
                <a:tc hMerge="1">
                  <a:txBody>
                    <a:bodyPr/>
                    <a:lstStyle/>
                    <a:p>
                      <a:endParaRPr/>
                    </a:p>
                  </a:txBody>
                  <a:tcPr/>
                </a:tc>
                <a:tc hMerge="1">
                  <a:txBody>
                    <a:bodyPr/>
                    <a:lstStyle/>
                    <a:p>
                      <a:endParaRPr/>
                    </a:p>
                  </a:txBody>
                  <a:tcPr/>
                </a:tc>
                <a:tc hMerge="1">
                  <a:txBody>
                    <a:bodyPr/>
                    <a:lstStyle/>
                    <a:p>
                      <a:endParaRPr/>
                    </a:p>
                  </a:txBody>
                  <a:tcPr/>
                </a:tc>
                <a:tc hMerge="1">
                  <a:txBody>
                    <a:bodyPr/>
                    <a:lstStyle/>
                    <a:p>
                      <a:endParaRPr/>
                    </a:p>
                  </a:txBody>
                  <a:tcPr/>
                </a:tc>
                <a:tc hMerge="1">
                  <a:txBody>
                    <a:bodyPr/>
                    <a:lstStyle/>
                    <a:p>
                      <a:endParaRPr/>
                    </a:p>
                  </a:txBody>
                  <a:tcPr/>
                </a:tc>
                <a:extLst>
                  <a:ext uri="{0D108BD9-81ED-4DB2-BD59-A6C34878D82A}">
                    <a16:rowId xmlns:a16="http://schemas.microsoft.com/office/drawing/2014/main" val="10010"/>
                  </a:ext>
                </a:extLst>
              </a:tr>
            </a:tbl>
          </a:graphicData>
        </a:graphic>
      </p:graphicFrame>
      <p:sp>
        <p:nvSpPr>
          <p:cNvPr id="7" name="TextBox 6"/>
          <p:cNvSpPr txBox="1"/>
          <p:nvPr/>
        </p:nvSpPr>
        <p:spPr>
          <a:xfrm>
            <a:off x="731520" y="411480"/>
            <a:ext cx="11091672" cy="164592"/>
          </a:xfrm>
          <a:prstGeom prst="rect">
            <a:avLst/>
          </a:prstGeom>
          <a:noFill/>
        </p:spPr>
        <p:txBody>
          <a:bodyPr wrap="none" lIns="0" tIns="0" rIns="0" bIns="0" anchor="t">
            <a:spAutoFit/>
          </a:bodyPr>
          <a:lstStyle/>
          <a:p>
            <a:pPr algn="l">
              <a:defRPr sz="1600" b="0">
                <a:solidFill>
                  <a:srgbClr val="465254"/>
                </a:solidFill>
                <a:latin typeface="Financier Display (Headings)"/>
              </a:defRPr>
            </a:pPr>
            <a:r>
              <a:t>Market Statistics by Submarket</a:t>
            </a:r>
          </a:p>
        </p:txBody>
      </p:sp>
      <p:sp>
        <p:nvSpPr>
          <p:cNvPr id="8" name="TextBox 7"/>
          <p:cNvSpPr txBox="1"/>
          <p:nvPr/>
        </p:nvSpPr>
        <p:spPr>
          <a:xfrm>
            <a:off x="731520" y="667512"/>
            <a:ext cx="11091672" cy="164592"/>
          </a:xfrm>
          <a:prstGeom prst="rect">
            <a:avLst/>
          </a:prstGeom>
          <a:noFill/>
        </p:spPr>
        <p:txBody>
          <a:bodyPr wrap="none" lIns="0" tIns="0" rIns="0" bIns="0" anchor="t">
            <a:spAutoFit/>
          </a:bodyPr>
          <a:lstStyle/>
          <a:p>
            <a:pPr algn="l">
              <a:defRPr sz="900" b="0">
                <a:solidFill>
                  <a:srgbClr val="657071"/>
                </a:solidFill>
                <a:latin typeface="Calibre (Body)"/>
              </a:defRPr>
            </a:pPr>
            <a:r>
              <a:t>Figure 12</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77240" y="667512"/>
            <a:ext cx="5408676" cy="2715768"/>
          </a:xfrm>
          <a:prstGeom prst="rect">
            <a:avLst/>
          </a:prstGeom>
          <a:noFill/>
        </p:spPr>
        <p:txBody>
          <a:bodyPr wrap="square" lIns="0" tIns="0" rIns="45720" bIns="18288" anchor="t"/>
          <a:lstStyle/>
          <a:p>
            <a:pPr algn="l">
              <a:lnSpc>
                <a:spcPct val="100000"/>
              </a:lnSpc>
              <a:spcBef>
                <a:spcPts val="0"/>
              </a:spcBef>
              <a:spcAft>
                <a:spcPts val="0"/>
              </a:spcAft>
              <a:defRPr sz="1050">
                <a:solidFill>
                  <a:srgbClr val="454F51"/>
                </a:solidFill>
                <a:latin typeface="Calibre (Body)"/>
              </a:defRPr>
            </a:pPr>
            <a:r>
              <a:t>The current business cycle may be five years old, but U.S. growth appears resilient, despite clear risks on the horizon. GDP growth should average 2.1%, matching 2025 and exceeding peer economies. America’s aggressive build-out of AI infrastructure is a unique edge. Hyperscaler capex is nearing 3% of GDP—just below residential investment. Concerns about the sustainability of this growth and its broader impact are rattling both credit and equity markets. Operation Epic Fury and global energy prices are also a concern. Assuming the conflict is resolved quickly, and U.S. oil prices stay in the $80/bbl range, the impact on U.S. growth should be minimal. The impact on headline inflation, which is forecast to average 3.2% this year, up from the mid-2% range in February, will be material. Should the conflict escalate, this would elevate inflation and long-term yields and would likely impact the commercial real estate market.</a:t>
            </a:r>
          </a:p>
        </p:txBody>
      </p:sp>
      <p:sp>
        <p:nvSpPr>
          <p:cNvPr id="3" name="TextBox 2"/>
          <p:cNvSpPr txBox="1"/>
          <p:nvPr/>
        </p:nvSpPr>
        <p:spPr>
          <a:xfrm>
            <a:off x="777240" y="411480"/>
            <a:ext cx="5408676" cy="164592"/>
          </a:xfrm>
          <a:prstGeom prst="rect">
            <a:avLst/>
          </a:prstGeom>
          <a:noFill/>
        </p:spPr>
        <p:txBody>
          <a:bodyPr wrap="square" lIns="0" tIns="0" rIns="0" bIns="0"/>
          <a:lstStyle/>
          <a:p>
            <a:pPr algn="l">
              <a:defRPr sz="1600" b="0">
                <a:solidFill>
                  <a:srgbClr val="465254"/>
                </a:solidFill>
                <a:latin typeface="Financier Display (Headings)"/>
              </a:defRPr>
            </a:pPr>
            <a:r>
              <a:t>Economic Overview</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Content Placeholder 24">
            <a:extLst>
              <a:ext uri="{FF2B5EF4-FFF2-40B4-BE49-F238E27FC236}">
                <a16:creationId xmlns:a16="http://schemas.microsoft.com/office/drawing/2014/main" id="{3D4B461E-2BC3-BA4A-B8BF-62D03E1FEDBF}"/>
              </a:ext>
            </a:extLst>
          </p:cNvPr>
          <p:cNvSpPr>
            <a:spLocks noGrp="1"/>
          </p:cNvSpPr>
          <p:nvPr>
            <p:ph sz="quarter" idx="17"/>
          </p:nvPr>
        </p:nvSpPr>
        <p:spPr>
          <a:xfrm>
            <a:off x="6349517" y="1123947"/>
            <a:ext cx="5458307" cy="2305053"/>
          </a:xfrm>
        </p:spPr>
        <p:txBody>
          <a:bodyPr/>
          <a:lstStyle/>
          <a:p>
            <a:r>
              <a:rPr lang="en-US" dirty="0"/>
              <a:t>Definitions</a:t>
            </a:r>
          </a:p>
          <a:p>
            <a:pPr lvl="1">
              <a:spcBef>
                <a:spcPts val="0"/>
              </a:spcBef>
            </a:pPr>
            <a:r>
              <a:rPr lang="en-US" sz="850" dirty="0"/>
              <a:t>Available Sq. Ft.: Space in a building, ready for occupancy within six months; can be occupied or vacant. Availability Rate: Total Available Sq. Ft. divided by the total building Area. Average Asking Lease Rate: A calculated average that includes net and gross lease rate, weighted by their corresponding available square footage. Building Area: The total floor area sq. ft. of the building, typically taken at the “drip line” of the building. Gross Activity: All sale and lease transactions completed within a specified time period. Excludes investment sale transactions. Gross Lease Rate: Rent typically includes real property taxes, building insurance, and major maintenance. Net Absorption: The change in Occupied Sq. Ft. from one period to the next. Net Lease Rate: Rent excludes one or more of the ”net” costs (real property taxes, building insurance, and major maintenance) typically included in a Gross Lease Rate. Occupied Sq. Ft.: Building Area not considered vacant. Vacancy Rate: Total Vacant Sq. Ft. divided by the total Building Area. Vacant Sq. Ft.: Space that can be occupied within 30 days. Class A industrial are buildings built after 2000, with 32’ or greater clear height and ESFR sprinklers.</a:t>
            </a:r>
          </a:p>
          <a:p>
            <a:pPr lvl="1">
              <a:spcBef>
                <a:spcPts val="0"/>
              </a:spcBef>
            </a:pPr>
            <a:endParaRPr lang="en-US" sz="850" dirty="0"/>
          </a:p>
          <a:p>
            <a:pPr>
              <a:spcBef>
                <a:spcPts val="0"/>
              </a:spcBef>
              <a:spcAft>
                <a:spcPts val="0"/>
              </a:spcAft>
            </a:pPr>
            <a:r>
              <a:rPr lang="en-US" dirty="0"/>
              <a:t>Survey Criteria </a:t>
            </a:r>
          </a:p>
          <a:p>
            <a:pPr>
              <a:spcBef>
                <a:spcPts val="0"/>
              </a:spcBef>
              <a:spcAft>
                <a:spcPts val="0"/>
              </a:spcAft>
            </a:pPr>
            <a:r>
              <a:rPr lang="en-US" sz="850" dirty="0">
                <a:solidFill>
                  <a:schemeClr val="tx1"/>
                </a:solidFill>
                <a:latin typeface="Calibre Light" panose="020B0303030202060203" pitchFamily="34" charset="0"/>
              </a:rPr>
              <a:t>Includes all competitive Class A and Class B office buildings 30,000 sq. ft. and greater in size in Broward County. Beginning Q1 2022, single tenant non-owner-occupied buildings have been added to the set and their inclusion is reflected historically in the data. Excludes: government and medical buildings..</a:t>
            </a:r>
          </a:p>
          <a:p>
            <a:endParaRPr lang="en-US" dirty="0"/>
          </a:p>
        </p:txBody>
      </p:sp>
      <p:sp>
        <p:nvSpPr>
          <p:cNvPr id="18" name="Text Placeholder 17">
            <a:extLst>
              <a:ext uri="{FF2B5EF4-FFF2-40B4-BE49-F238E27FC236}">
                <a16:creationId xmlns:a16="http://schemas.microsoft.com/office/drawing/2014/main" id="{B5B3A502-BA51-AD44-85A2-78478ABE72D3}"/>
              </a:ext>
            </a:extLst>
          </p:cNvPr>
          <p:cNvSpPr>
            <a:spLocks noGrp="1"/>
          </p:cNvSpPr>
          <p:nvPr>
            <p:ph type="body" sz="quarter" idx="10"/>
          </p:nvPr>
        </p:nvSpPr>
        <p:spPr>
          <a:xfrm>
            <a:off x="6349518" y="3937884"/>
            <a:ext cx="1737360" cy="804672"/>
          </a:xfrm>
        </p:spPr>
        <p:txBody>
          <a:bodyPr/>
          <a:lstStyle/>
          <a:p>
            <a:r>
              <a:rPr lang="en-US" dirty="0"/>
              <a:t>Gian Rodriguez</a:t>
            </a:r>
          </a:p>
          <a:p>
            <a:pPr lvl="1"/>
            <a:r>
              <a:rPr lang="en-US" dirty="0"/>
              <a:t>Senior Managing Director</a:t>
            </a:r>
            <a:br>
              <a:rPr lang="en-US" dirty="0"/>
            </a:br>
            <a:r>
              <a:rPr lang="en-US" dirty="0"/>
              <a:t>gian.rodriguez@cbre.com</a:t>
            </a:r>
          </a:p>
          <a:p>
            <a:endParaRPr lang="en-US" dirty="0"/>
          </a:p>
        </p:txBody>
      </p:sp>
      <p:sp>
        <p:nvSpPr>
          <p:cNvPr id="19" name="Text Placeholder 18">
            <a:extLst>
              <a:ext uri="{FF2B5EF4-FFF2-40B4-BE49-F238E27FC236}">
                <a16:creationId xmlns:a16="http://schemas.microsoft.com/office/drawing/2014/main" id="{20438804-1BBB-C344-9966-B84164E72E1F}"/>
              </a:ext>
            </a:extLst>
          </p:cNvPr>
          <p:cNvSpPr>
            <a:spLocks noGrp="1"/>
          </p:cNvSpPr>
          <p:nvPr>
            <p:ph type="body" sz="quarter" idx="11"/>
          </p:nvPr>
        </p:nvSpPr>
        <p:spPr>
          <a:xfrm>
            <a:off x="8209992" y="3937884"/>
            <a:ext cx="1737360" cy="804672"/>
          </a:xfrm>
        </p:spPr>
        <p:txBody>
          <a:bodyPr/>
          <a:lstStyle/>
          <a:p>
            <a:r>
              <a:rPr lang="en-US" dirty="0"/>
              <a:t>Marc L. Miller</a:t>
            </a:r>
          </a:p>
          <a:p>
            <a:pPr lvl="1"/>
            <a:r>
              <a:rPr lang="en-US" dirty="0"/>
              <a:t>Research Director</a:t>
            </a:r>
            <a:br>
              <a:rPr lang="en-US" dirty="0"/>
            </a:br>
            <a:r>
              <a:rPr lang="en-US" dirty="0"/>
              <a:t>marc.miller1@cbre.com</a:t>
            </a:r>
          </a:p>
          <a:p>
            <a:endParaRPr lang="en-US" dirty="0"/>
          </a:p>
        </p:txBody>
      </p:sp>
      <p:sp>
        <p:nvSpPr>
          <p:cNvPr id="20" name="Text Placeholder 19">
            <a:extLst>
              <a:ext uri="{FF2B5EF4-FFF2-40B4-BE49-F238E27FC236}">
                <a16:creationId xmlns:a16="http://schemas.microsoft.com/office/drawing/2014/main" id="{DEF27AAC-4520-F04B-BF27-FEDE670812D6}"/>
              </a:ext>
            </a:extLst>
          </p:cNvPr>
          <p:cNvSpPr>
            <a:spLocks noGrp="1"/>
          </p:cNvSpPr>
          <p:nvPr>
            <p:ph type="body" sz="quarter" idx="12"/>
          </p:nvPr>
        </p:nvSpPr>
        <p:spPr>
          <a:xfrm>
            <a:off x="10070466" y="3937884"/>
            <a:ext cx="1737360" cy="804672"/>
          </a:xfrm>
        </p:spPr>
        <p:txBody>
          <a:bodyPr/>
          <a:lstStyle/>
          <a:p>
            <a:r>
              <a:rPr lang="en-US" dirty="0"/>
              <a:t>Ilyssa Ettelman</a:t>
            </a:r>
          </a:p>
          <a:p>
            <a:pPr lvl="1"/>
            <a:r>
              <a:rPr lang="en-US" dirty="0"/>
              <a:t>Research Manager</a:t>
            </a:r>
            <a:br>
              <a:rPr lang="en-US" dirty="0"/>
            </a:br>
            <a:r>
              <a:rPr lang="en-US" dirty="0"/>
              <a:t>Ilyssa.ettelman@cbre.com</a:t>
            </a:r>
          </a:p>
          <a:p>
            <a:endParaRPr lang="en-US" dirty="0"/>
          </a:p>
        </p:txBody>
      </p:sp>
      <p:sp>
        <p:nvSpPr>
          <p:cNvPr id="21" name="Text Placeholder 20">
            <a:extLst>
              <a:ext uri="{FF2B5EF4-FFF2-40B4-BE49-F238E27FC236}">
                <a16:creationId xmlns:a16="http://schemas.microsoft.com/office/drawing/2014/main" id="{8DBBF810-D365-0147-9776-A456F1C1C728}"/>
              </a:ext>
            </a:extLst>
          </p:cNvPr>
          <p:cNvSpPr>
            <a:spLocks noGrp="1"/>
          </p:cNvSpPr>
          <p:nvPr>
            <p:ph type="body" sz="quarter" idx="13"/>
          </p:nvPr>
        </p:nvSpPr>
        <p:spPr>
          <a:xfrm>
            <a:off x="6349518" y="4800600"/>
            <a:ext cx="1737360" cy="675827"/>
          </a:xfrm>
        </p:spPr>
        <p:txBody>
          <a:bodyPr/>
          <a:lstStyle/>
          <a:p>
            <a:r>
              <a:rPr lang="en-US" dirty="0"/>
              <a:t>Elliott Kramer</a:t>
            </a:r>
          </a:p>
          <a:p>
            <a:pPr lvl="1"/>
            <a:r>
              <a:rPr lang="en-US" dirty="0"/>
              <a:t>Research Analyst</a:t>
            </a:r>
            <a:br>
              <a:rPr lang="en-US" dirty="0"/>
            </a:br>
            <a:r>
              <a:rPr lang="en-US" dirty="0"/>
              <a:t>elliott.kramer@cbre.com</a:t>
            </a:r>
          </a:p>
          <a:p>
            <a:endParaRPr lang="en-US" dirty="0"/>
          </a:p>
        </p:txBody>
      </p:sp>
      <p:grpSp>
        <p:nvGrpSpPr>
          <p:cNvPr id="26" name="Read and Delete">
            <a:extLst>
              <a:ext uri="{FF2B5EF4-FFF2-40B4-BE49-F238E27FC236}">
                <a16:creationId xmlns:a16="http://schemas.microsoft.com/office/drawing/2014/main" id="{13C72703-35E9-D641-869E-4732DA5FBDA3}"/>
              </a:ext>
            </a:extLst>
          </p:cNvPr>
          <p:cNvGrpSpPr/>
          <p:nvPr/>
        </p:nvGrpSpPr>
        <p:grpSpPr>
          <a:xfrm>
            <a:off x="-1752600" y="5609180"/>
            <a:ext cx="1598930" cy="342900"/>
            <a:chOff x="-1318654" y="228600"/>
            <a:chExt cx="1598930" cy="342900"/>
          </a:xfrm>
          <a:solidFill>
            <a:srgbClr val="AD2A2A"/>
          </a:solidFill>
        </p:grpSpPr>
        <p:sp>
          <p:nvSpPr>
            <p:cNvPr id="27" name="Isosceles Triangle 18">
              <a:extLst>
                <a:ext uri="{FF2B5EF4-FFF2-40B4-BE49-F238E27FC236}">
                  <a16:creationId xmlns:a16="http://schemas.microsoft.com/office/drawing/2014/main" id="{63B43521-9D90-7F40-BF1E-8AAA78CF175A}"/>
                </a:ext>
              </a:extLst>
            </p:cNvPr>
            <p:cNvSpPr/>
            <p:nvPr userDrawn="1"/>
          </p:nvSpPr>
          <p:spPr>
            <a:xfrm rot="5400000">
              <a:off x="114738" y="323412"/>
              <a:ext cx="177800" cy="153276"/>
            </a:xfrm>
            <a:prstGeom prst="triangle">
              <a:avLst/>
            </a:prstGeom>
            <a:grp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latin typeface="Calibre Medium" panose="020B0603030202060203" pitchFamily="34" charset="0"/>
              </a:endParaRPr>
            </a:p>
          </p:txBody>
        </p:sp>
        <p:sp>
          <p:nvSpPr>
            <p:cNvPr id="28" name="Rectangle 27">
              <a:extLst>
                <a:ext uri="{FF2B5EF4-FFF2-40B4-BE49-F238E27FC236}">
                  <a16:creationId xmlns:a16="http://schemas.microsoft.com/office/drawing/2014/main" id="{A1A7156F-DBE3-4E48-B863-B6A267CC4AD1}"/>
                </a:ext>
              </a:extLst>
            </p:cNvPr>
            <p:cNvSpPr/>
            <p:nvPr userDrawn="1"/>
          </p:nvSpPr>
          <p:spPr>
            <a:xfrm>
              <a:off x="-1318654" y="228600"/>
              <a:ext cx="1499629" cy="342900"/>
            </a:xfrm>
            <a:prstGeom prst="rect">
              <a:avLst/>
            </a:prstGeom>
            <a:grp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r>
                <a:rPr lang="en-US" sz="800" dirty="0">
                  <a:solidFill>
                    <a:schemeClr val="bg1"/>
                  </a:solidFill>
                  <a:latin typeface="Calibre Medium" panose="020B0603030202060203" pitchFamily="34" charset="0"/>
                  <a:ea typeface="+mn-ea"/>
                  <a:cs typeface="+mn-cs"/>
                </a:rPr>
                <a:t>Make sure © year is correct on</a:t>
              </a:r>
              <a:br>
                <a:rPr lang="en-US" sz="800" dirty="0">
                  <a:solidFill>
                    <a:schemeClr val="bg1"/>
                  </a:solidFill>
                  <a:latin typeface="Calibre Medium" panose="020B0603030202060203" pitchFamily="34" charset="0"/>
                  <a:ea typeface="+mn-ea"/>
                  <a:cs typeface="+mn-cs"/>
                </a:rPr>
              </a:br>
              <a:r>
                <a:rPr lang="en-US" sz="800" dirty="0">
                  <a:solidFill>
                    <a:schemeClr val="bg1"/>
                  </a:solidFill>
                  <a:latin typeface="Calibre Medium" panose="020B0603030202060203" pitchFamily="34" charset="0"/>
                  <a:ea typeface="+mn-ea"/>
                  <a:cs typeface="+mn-cs"/>
                </a:rPr>
                <a:t>all back cover layout options </a:t>
              </a:r>
            </a:p>
          </p:txBody>
        </p:sp>
      </p:grpSp>
      <p:sp>
        <p:nvSpPr>
          <p:cNvPr id="29" name="Rectangle 28">
            <a:extLst>
              <a:ext uri="{FF2B5EF4-FFF2-40B4-BE49-F238E27FC236}">
                <a16:creationId xmlns:a16="http://schemas.microsoft.com/office/drawing/2014/main" id="{3078E5D5-C2A7-9048-B98B-1403E6010E6C}"/>
              </a:ext>
            </a:extLst>
          </p:cNvPr>
          <p:cNvSpPr/>
          <p:nvPr/>
        </p:nvSpPr>
        <p:spPr>
          <a:xfrm>
            <a:off x="-1602346" y="1123949"/>
            <a:ext cx="1295400" cy="1162052"/>
          </a:xfrm>
          <a:prstGeom prst="rect">
            <a:avLst/>
          </a:prstGeom>
          <a:solidFill>
            <a:srgbClr val="AD2A2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45720" bIns="0" rtlCol="0" anchor="t" anchorCtr="0"/>
          <a:lstStyle/>
          <a:p>
            <a:pPr algn="l">
              <a:spcAft>
                <a:spcPts val="300"/>
              </a:spcAft>
            </a:pPr>
            <a:r>
              <a:rPr lang="en-US" sz="1050" dirty="0">
                <a:solidFill>
                  <a:schemeClr val="bg1"/>
                </a:solidFill>
              </a:rPr>
              <a:t>Portrait Map option. </a:t>
            </a:r>
            <a:br>
              <a:rPr lang="en-US" sz="1050" dirty="0">
                <a:solidFill>
                  <a:schemeClr val="bg1"/>
                </a:solidFill>
              </a:rPr>
            </a:br>
            <a:r>
              <a:rPr lang="en-US" sz="1050" dirty="0">
                <a:solidFill>
                  <a:schemeClr val="bg1"/>
                </a:solidFill>
              </a:rPr>
              <a:t>If need to resize, turn on View&gt;Guides to align frame to underlying grid.</a:t>
            </a:r>
          </a:p>
        </p:txBody>
      </p:sp>
      <p:pic>
        <p:nvPicPr>
          <p:cNvPr id="4" name="Picture Placeholder 3">
            <a:extLst>
              <a:ext uri="{FF2B5EF4-FFF2-40B4-BE49-F238E27FC236}">
                <a16:creationId xmlns:a16="http://schemas.microsoft.com/office/drawing/2014/main" id="{1BE1CBFE-7345-C888-D575-1285DBC4FD34}"/>
              </a:ext>
            </a:extLst>
          </p:cNvPr>
          <p:cNvPicPr>
            <a:picLocks noGrp="1" noChangeAspect="1"/>
          </p:cNvPicPr>
          <p:nvPr>
            <p:ph type="pic" sz="quarter" idx="16"/>
          </p:nvPr>
        </p:nvPicPr>
        <p:blipFill>
          <a:blip r:embed="rId4">
            <a:extLst>
              <a:ext uri="{28A0092B-C50C-407E-A947-70E740481C1C}">
                <a14:useLocalDpi xmlns:a14="http://schemas.microsoft.com/office/drawing/2010/main" val="0"/>
              </a:ext>
            </a:extLst>
          </a:blip>
          <a:srcRect l="11990" r="11990"/>
          <a:stretch>
            <a:fillRect/>
          </a:stretch>
        </p:blipFill>
        <p:spPr>
          <a:prstGeom prst="rect">
            <a:avLst/>
          </a:prstGeom>
          <a:solidFill>
            <a:srgbClr val="CAD1D3"/>
          </a:solidFill>
        </p:spPr>
      </p:pic>
      <p:sp>
        <p:nvSpPr>
          <p:cNvPr id="2" name="slide_master_final_copyright">
            <a:extLst>
              <a:ext uri="{FF2B5EF4-FFF2-40B4-BE49-F238E27FC236}">
                <a16:creationId xmlns:a16="http://schemas.microsoft.com/office/drawing/2014/main" id="{84995BF5-1748-874A-22B0-0EAD4E0B4F15}"/>
              </a:ext>
            </a:extLst>
          </p:cNvPr>
          <p:cNvSpPr txBox="1">
            <a:spLocks/>
          </p:cNvSpPr>
          <p:nvPr/>
        </p:nvSpPr>
        <p:spPr>
          <a:xfrm>
            <a:off x="768096" y="6324600"/>
            <a:ext cx="9742488" cy="344826"/>
          </a:xfrm>
          <a:prstGeom prst="rect">
            <a:avLst/>
          </a:prstGeom>
        </p:spPr>
        <p:txBody>
          <a:bodyPr vert="horz" lIns="0" tIns="0" rIns="0" bIns="0" rtlCol="0">
            <a:noAutofit/>
          </a:bodyPr>
          <a:lstStyle>
            <a:lvl1pPr marL="0" indent="0" algn="ctr" defTabSz="755934" rtl="0" eaLnBrk="1" latinLnBrk="0" hangingPunct="1">
              <a:lnSpc>
                <a:spcPct val="90000"/>
              </a:lnSpc>
              <a:spcBef>
                <a:spcPts val="827"/>
              </a:spcBef>
              <a:buFont typeface="Arial" panose="020B0604020202020204" pitchFamily="34" charset="0"/>
              <a:buNone/>
              <a:defRPr sz="1984" kern="1200">
                <a:solidFill>
                  <a:schemeClr val="tx1"/>
                </a:solidFill>
                <a:latin typeface="+mn-lt"/>
                <a:ea typeface="+mn-ea"/>
                <a:cs typeface="+mn-cs"/>
              </a:defRPr>
            </a:lvl1pPr>
            <a:lvl2pPr marL="377967" indent="0" algn="ctr" defTabSz="755934" rtl="0" eaLnBrk="1" latinLnBrk="0" hangingPunct="1">
              <a:lnSpc>
                <a:spcPct val="90000"/>
              </a:lnSpc>
              <a:spcBef>
                <a:spcPts val="413"/>
              </a:spcBef>
              <a:buFont typeface="Arial" panose="020B0604020202020204" pitchFamily="34" charset="0"/>
              <a:buNone/>
              <a:defRPr sz="1653" kern="1200">
                <a:solidFill>
                  <a:schemeClr val="tx1"/>
                </a:solidFill>
                <a:latin typeface="+mn-lt"/>
                <a:ea typeface="+mn-ea"/>
                <a:cs typeface="+mn-cs"/>
              </a:defRPr>
            </a:lvl2pPr>
            <a:lvl3pPr marL="755934" indent="0" algn="ctr"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3pPr>
            <a:lvl4pPr marL="1133902" indent="0" algn="ctr" defTabSz="755934" rtl="0" eaLnBrk="1" latinLnBrk="0" hangingPunct="1">
              <a:lnSpc>
                <a:spcPct val="90000"/>
              </a:lnSpc>
              <a:spcBef>
                <a:spcPts val="413"/>
              </a:spcBef>
              <a:buFont typeface="Arial" panose="020B0604020202020204" pitchFamily="34" charset="0"/>
              <a:buNone/>
              <a:defRPr sz="1323" kern="1200">
                <a:solidFill>
                  <a:schemeClr val="tx1"/>
                </a:solidFill>
                <a:latin typeface="+mn-lt"/>
                <a:ea typeface="+mn-ea"/>
                <a:cs typeface="+mn-cs"/>
              </a:defRPr>
            </a:lvl4pPr>
            <a:lvl5pPr marL="1511869" indent="0" algn="ctr" defTabSz="755934" rtl="0" eaLnBrk="1" latinLnBrk="0" hangingPunct="1">
              <a:lnSpc>
                <a:spcPct val="90000"/>
              </a:lnSpc>
              <a:spcBef>
                <a:spcPts val="413"/>
              </a:spcBef>
              <a:buFont typeface="Arial" panose="020B0604020202020204" pitchFamily="34" charset="0"/>
              <a:buNone/>
              <a:defRPr sz="1323" kern="1200">
                <a:solidFill>
                  <a:schemeClr val="tx1"/>
                </a:solidFill>
                <a:latin typeface="+mn-lt"/>
                <a:ea typeface="+mn-ea"/>
                <a:cs typeface="+mn-cs"/>
              </a:defRPr>
            </a:lvl5pPr>
            <a:lvl6pPr marL="1889836" indent="0" algn="ctr" defTabSz="755934" rtl="0" eaLnBrk="1" latinLnBrk="0" hangingPunct="1">
              <a:lnSpc>
                <a:spcPct val="90000"/>
              </a:lnSpc>
              <a:spcBef>
                <a:spcPts val="413"/>
              </a:spcBef>
              <a:buFont typeface="Arial" panose="020B0604020202020204" pitchFamily="34" charset="0"/>
              <a:buNone/>
              <a:defRPr sz="1323" kern="1200">
                <a:solidFill>
                  <a:schemeClr val="tx1"/>
                </a:solidFill>
                <a:latin typeface="+mn-lt"/>
                <a:ea typeface="+mn-ea"/>
                <a:cs typeface="+mn-cs"/>
              </a:defRPr>
            </a:lvl6pPr>
            <a:lvl7pPr marL="2267803" indent="0" algn="ctr" defTabSz="755934" rtl="0" eaLnBrk="1" latinLnBrk="0" hangingPunct="1">
              <a:lnSpc>
                <a:spcPct val="90000"/>
              </a:lnSpc>
              <a:spcBef>
                <a:spcPts val="413"/>
              </a:spcBef>
              <a:buFont typeface="Arial" panose="020B0604020202020204" pitchFamily="34" charset="0"/>
              <a:buNone/>
              <a:defRPr sz="1323" kern="1200">
                <a:solidFill>
                  <a:schemeClr val="tx1"/>
                </a:solidFill>
                <a:latin typeface="+mn-lt"/>
                <a:ea typeface="+mn-ea"/>
                <a:cs typeface="+mn-cs"/>
              </a:defRPr>
            </a:lvl7pPr>
            <a:lvl8pPr marL="2645771" indent="0" algn="ctr" defTabSz="755934" rtl="0" eaLnBrk="1" latinLnBrk="0" hangingPunct="1">
              <a:lnSpc>
                <a:spcPct val="90000"/>
              </a:lnSpc>
              <a:spcBef>
                <a:spcPts val="413"/>
              </a:spcBef>
              <a:buFont typeface="Arial" panose="020B0604020202020204" pitchFamily="34" charset="0"/>
              <a:buNone/>
              <a:defRPr sz="1323" kern="1200">
                <a:solidFill>
                  <a:schemeClr val="tx1"/>
                </a:solidFill>
                <a:latin typeface="+mn-lt"/>
                <a:ea typeface="+mn-ea"/>
                <a:cs typeface="+mn-cs"/>
              </a:defRPr>
            </a:lvl8pPr>
            <a:lvl9pPr marL="3023738" indent="0" algn="ctr" defTabSz="755934" rtl="0" eaLnBrk="1" latinLnBrk="0" hangingPunct="1">
              <a:lnSpc>
                <a:spcPct val="90000"/>
              </a:lnSpc>
              <a:spcBef>
                <a:spcPts val="413"/>
              </a:spcBef>
              <a:buFont typeface="Arial" panose="020B0604020202020204" pitchFamily="34" charset="0"/>
              <a:buNone/>
              <a:defRPr sz="1323" kern="1200">
                <a:solidFill>
                  <a:schemeClr val="tx1"/>
                </a:solidFill>
                <a:latin typeface="+mn-lt"/>
                <a:ea typeface="+mn-ea"/>
                <a:cs typeface="+mn-cs"/>
              </a:defRPr>
            </a:lvl9pPr>
          </a:lstStyle>
          <a:p>
            <a:pPr algn="l">
              <a:lnSpc>
                <a:spcPts val="1100"/>
              </a:lnSpc>
              <a:spcBef>
                <a:spcPts val="227"/>
              </a:spcBef>
              <a:spcAft>
                <a:spcPts val="0"/>
              </a:spcAft>
            </a:pPr>
            <a:r>
              <a:rPr lang="en-US" sz="800" dirty="0">
                <a:solidFill>
                  <a:srgbClr val="435154"/>
                </a:solidFill>
                <a:latin typeface="Barlow Condensed Light" panose="00000406000000000000" pitchFamily="2" charset="0"/>
              </a:rPr>
              <a:t>© </a:t>
            </a:r>
            <a:r>
              <a:rPr lang="en-US" sz="800">
                <a:solidFill>
                  <a:srgbClr val="435154"/>
                </a:solidFill>
                <a:latin typeface="Barlow Condensed Light" panose="00000406000000000000" pitchFamily="2" charset="0"/>
              </a:rPr>
              <a:t>Copyright 2026 </a:t>
            </a:r>
            <a:r>
              <a:rPr lang="en-US" sz="800" dirty="0">
                <a:solidFill>
                  <a:srgbClr val="435154"/>
                </a:solidFill>
                <a:latin typeface="Barlow Condensed Light" panose="00000406000000000000" pitchFamily="2" charset="0"/>
              </a:rPr>
              <a:t>All rights reserved. Information contained herein, including projections, has been obtained from sources believed to be reliable, but has not been verified for accuracy or completeness. CBRE, Inc. makes no guarantee, warranty or representation about it. Any reliance on such information is solely at your own risk. This information is exclusively for use by CBRE clients and professionals and may not be reproduced without the prior written permission of CBRE’s Global Chief Economist.</a:t>
            </a:r>
          </a:p>
        </p:txBody>
      </p:sp>
    </p:spTree>
    <p:custDataLst>
      <p:custData r:id="rId1"/>
      <p:custData r:id="rId2"/>
    </p:custDataLst>
    <p:extLst>
      <p:ext uri="{BB962C8B-B14F-4D97-AF65-F5344CB8AC3E}">
        <p14:creationId xmlns:p14="http://schemas.microsoft.com/office/powerpoint/2010/main" val="3681101468"/>
      </p:ext>
    </p:extLst>
  </p:cSld>
  <p:clrMapOvr>
    <a:masterClrMapping/>
  </p:clrMapOvr>
</p:sld>
</file>

<file path=ppt/theme/theme1.xml><?xml version="1.0" encoding="utf-8"?>
<a:theme xmlns:a="http://schemas.openxmlformats.org/drawingml/2006/main" name="Figures Master - 20210903">
  <a:themeElements>
    <a:clrScheme name="CBRE Emerald">
      <a:dk1>
        <a:srgbClr val="435254"/>
      </a:dk1>
      <a:lt1>
        <a:srgbClr val="FFFFFF"/>
      </a:lt1>
      <a:dk2>
        <a:srgbClr val="DBD99A"/>
      </a:dk2>
      <a:lt2>
        <a:srgbClr val="80BBAD"/>
      </a:lt2>
      <a:accent1>
        <a:srgbClr val="1F3765"/>
      </a:accent1>
      <a:accent2>
        <a:srgbClr val="3E7CA6"/>
      </a:accent2>
      <a:accent3>
        <a:srgbClr val="CAD1D3"/>
      </a:accent3>
      <a:accent4>
        <a:srgbClr val="96B3B6"/>
      </a:accent4>
      <a:accent5>
        <a:srgbClr val="7F8481"/>
      </a:accent5>
      <a:accent6>
        <a:srgbClr val="003F2D"/>
      </a:accent6>
      <a:hlink>
        <a:srgbClr val="80BBAD"/>
      </a:hlink>
      <a:folHlink>
        <a:srgbClr val="D1D1D3"/>
      </a:folHlink>
    </a:clrScheme>
    <a:fontScheme name="CBRE">
      <a:majorFont>
        <a:latin typeface="Financier Display"/>
        <a:ea typeface=""/>
        <a:cs typeface=""/>
      </a:majorFont>
      <a:minorFont>
        <a:latin typeface="Calibr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solidFill>
        <a:ln w="12700">
          <a:noFill/>
        </a:ln>
      </a:spPr>
      <a:bodyPr lIns="45720" tIns="0" rIns="45720" bIns="0" rtlCol="0" anchor="ctr"/>
      <a:lstStyle>
        <a:defPPr algn="ctr">
          <a:spcAft>
            <a:spcPts val="300"/>
          </a:spcAft>
          <a:defRPr dirty="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lIns="0" tIns="0" rIns="0" bIns="0" rtlCol="0">
        <a:noAutofit/>
      </a:bodyPr>
      <a:lstStyle>
        <a:defPPr algn="l">
          <a:defRPr dirty="0" smtClean="0"/>
        </a:defPPr>
      </a:lstStyle>
    </a:txDef>
  </a:objectDefaults>
  <a:extraClrSchemeLst/>
  <a:custClrLst>
    <a:custClr name="Celadon (Data Viz 1)">
      <a:srgbClr val="80BBAD"/>
    </a:custClr>
    <a:custClr name="Dark Grey (Data Viz 2)">
      <a:srgbClr val="435254"/>
    </a:custClr>
    <a:custClr name="Accent Green (Data Viz 3)">
      <a:srgbClr val="17E88F"/>
    </a:custClr>
    <a:custClr name="Wheat (Data Viz 4)">
      <a:srgbClr val="DBD99A"/>
    </a:custClr>
    <a:custClr name="Data Orange (Data Viz 5)">
      <a:srgbClr val="D2785A"/>
    </a:custClr>
    <a:custClr name="Data Purple (Data Viz 6)">
      <a:srgbClr val="885073"/>
    </a:custClr>
    <a:custClr name="Data Lt. Purple (Data Viz 7)">
      <a:srgbClr val="A388BF"/>
    </a:custClr>
    <a:custClr name="Data Blue (Data Viz 8)">
      <a:srgbClr val="1F3765"/>
    </a:custClr>
    <a:custClr name="Data Lt. Blue (Data Viz 9)">
      <a:srgbClr val="3E7CA6"/>
    </a:custClr>
    <a:custClr name="Light Grey (Data Viz 10)">
      <a:srgbClr val="CAD1D3"/>
    </a:custClr>
    <a:custClr name="Negative Value Red">
      <a:srgbClr val="AD2A2A"/>
    </a:custClr>
    <a:custClr name="DataViz Background (20% Lt. Grey)">
      <a:srgbClr val="F6F6F6"/>
    </a:custClr>
    <a:custClr name=" ">
      <a:srgbClr val="FFFFFF"/>
    </a:custClr>
    <a:custClr name=" ">
      <a:srgbClr val="FFFFFF"/>
    </a:custClr>
    <a:custClr name=" ">
      <a:srgbClr val="FFFFFF"/>
    </a:custClr>
    <a:custClr name=" ">
      <a:srgbClr val="FFFFFF"/>
    </a:custClr>
    <a:custClr name=" ">
      <a:srgbClr val="FFFFFF"/>
    </a:custClr>
    <a:custClr name=" ">
      <a:srgbClr val="FFFFFF"/>
    </a:custClr>
    <a:custClr name=" ">
      <a:srgbClr val="FFFFFF"/>
    </a:custClr>
    <a:custClr name=" ">
      <a:srgbClr val="FFFFFF"/>
    </a:custClr>
    <a:custClr name="Primary Green (Primary)">
      <a:srgbClr val="003F2D"/>
    </a:custClr>
    <a:custClr name="Accent Green (Primary)">
      <a:srgbClr val="17E88F"/>
    </a:custClr>
    <a:custClr name="Dark Green (Primary)">
      <a:srgbClr val="012A2D"/>
    </a:custClr>
    <a:custClr name="Dark Grey (Primary)">
      <a:srgbClr val="435254"/>
    </a:custClr>
    <a:custClr name="Light Grey (Primary)">
      <a:srgbClr val="CAD1D3"/>
    </a:custClr>
    <a:custClr name="Midnight (Secondary)">
      <a:srgbClr val="032842"/>
    </a:custClr>
    <a:custClr name="Sage (Secondary)">
      <a:srgbClr val="538184"/>
    </a:custClr>
    <a:custClr name="Celadon (Secondary)">
      <a:srgbClr val="80BBAD"/>
    </a:custClr>
    <a:custClr name="Wheat (Secondary)">
      <a:srgbClr val="DBD99A"/>
    </a:custClr>
    <a:custClr name="Cement (Secondary)">
      <a:srgbClr val="7F8480"/>
    </a:custClr>
    <a:custClr name=" ">
      <a:srgbClr val="FFFFFF"/>
    </a:custClr>
    <a:custClr name=" ">
      <a:srgbClr val="FFFFFF"/>
    </a:custClr>
    <a:custClr name=" ">
      <a:srgbClr val="FFFFFF"/>
    </a:custClr>
    <a:custClr name=" ">
      <a:srgbClr val="FFFFFF"/>
    </a:custClr>
    <a:custClr name=" ">
      <a:srgbClr val="FFFFFF"/>
    </a:custClr>
    <a:custClr name="Midnight Tint (Secondary)">
      <a:srgbClr val="778F9C"/>
    </a:custClr>
    <a:custClr name="Sage Tint (Secondary)">
      <a:srgbClr val="96B3B6"/>
    </a:custClr>
    <a:custClr name="Celadon Tint (Secondary)">
      <a:srgbClr val="C0D4CB"/>
    </a:custClr>
    <a:custClr name="Wheat Tint (Secondary)">
      <a:srgbClr val="EFECD2"/>
    </a:custClr>
    <a:custClr name="Cement Tint (Secondary)">
      <a:srgbClr val="CBCDCB"/>
    </a:custClr>
  </a:custClrLst>
  <a:extLst>
    <a:ext uri="{05A4C25C-085E-4340-85A3-A5531E510DB2}">
      <thm15:themeFamily xmlns:thm15="http://schemas.microsoft.com/office/thememl/2012/main" name="Presentation16" id="{5E05FAC9-D1E2-0E43-9A19-62F0E057630C}" vid="{1E3FD72A-64C4-E14A-BE5D-557E4FB2F5D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TemplafySlideFormConfiguration><![CDATA[{"formFields":[],"formDataEntries":[]}]]></TemplafySlideFormConfiguration>
</file>

<file path=customXml/item10.xml><?xml version="1.0" encoding="utf-8"?>
<TemplafySlideFormConfiguration><![CDATA[{"formFields":[],"formDataEntries":[]}]]></TemplafySlideFormConfiguration>
</file>

<file path=customXml/item11.xml><?xml version="1.0" encoding="utf-8"?>
<ct:contentTypeSchema xmlns:ct="http://schemas.microsoft.com/office/2006/metadata/contentType" xmlns:ma="http://schemas.microsoft.com/office/2006/metadata/properties/metaAttributes" ct:_="" ma:_="" ma:contentTypeName="Document" ma:contentTypeID="0x0101002995B965FFEAA342A21A399655DD643E" ma:contentTypeVersion="13" ma:contentTypeDescription="Create a new document." ma:contentTypeScope="" ma:versionID="4fedc0f6ef78ad638a6b5a0849e7a18f">
  <xsd:schema xmlns:xsd="http://www.w3.org/2001/XMLSchema" xmlns:xs="http://www.w3.org/2001/XMLSchema" xmlns:p="http://schemas.microsoft.com/office/2006/metadata/properties" xmlns:ns2="37f34b39-ae9a-42c3-aa23-9e04d25d7d68" xmlns:ns3="65f63ffe-09f2-48f2-a153-3382f1b870a7" targetNamespace="http://schemas.microsoft.com/office/2006/metadata/properties" ma:root="true" ma:fieldsID="01388ec4b89c4805cbc088a841c7f853" ns2:_="" ns3:_="">
    <xsd:import namespace="37f34b39-ae9a-42c3-aa23-9e04d25d7d68"/>
    <xsd:import namespace="65f63ffe-09f2-48f2-a153-3382f1b870a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AutoKeyPoints" minOccurs="0"/>
                <xsd:element ref="ns2:MediaServiceKeyPoints" minOccurs="0"/>
                <xsd:element ref="ns2:MediaServiceGenerationTime" minOccurs="0"/>
                <xsd:element ref="ns2:MediaServiceEventHashCode"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7f34b39-ae9a-42c3-aa23-9e04d25d7d6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MediaServiceLocation" ma:internalName="MediaServiceLocation"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5f63ffe-09f2-48f2-a153-3382f1b870a7"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12.xml><?xml version="1.0" encoding="utf-8"?>
<TemplafySlideFormConfiguration><![CDATA[{"formFields":[],"formDataEntries":[]}]]></TemplafySlideFormConfiguration>
</file>

<file path=customXml/item13.xml><?xml version="1.0" encoding="utf-8"?>
<TemplafySlideTemplateConfiguration><![CDATA[{"slideVersion":1,"isValidatorEnabled":false,"isLocked":false,"elementsMetadata":[],"slideId":"637710428586918441","enableDocumentContentUpdater":false,"version":"2.0"}]]></TemplafySlideTemplateConfiguration>
</file>

<file path=customXml/item14.xml><?xml version="1.0" encoding="utf-8"?>
<TemplafySlideTemplateConfiguration><![CDATA[{"slideVersion":1,"isValidatorEnabled":false,"isLocked":false,"elementsMetadata":[],"slideId":"637710428586907651","enableDocumentContentUpdater":false,"version":"2.0"}]]></TemplafySlideTemplateConfiguration>
</file>

<file path=customXml/item15.xml><?xml version="1.0" encoding="utf-8"?>
<TemplafySlideTemplateConfiguration><![CDATA[{"slideVersion":1,"isValidatorEnabled":false,"isLocked":false,"elementsMetadata":[],"slideId":"637710428586950120","enableDocumentContentUpdater":false,"version":"2.0"}]]></TemplafySlideTemplateConfiguration>
</file>

<file path=customXml/item16.xml><?xml version="1.0" encoding="utf-8"?>
<TemplafySlideTemplateConfiguration><![CDATA[{"slideVersion":1,"isValidatorEnabled":false,"isLocked":false,"elementsMetadata":[],"slideId":"637710428586907651","enableDocumentContentUpdater":false,"version":"2.0"}]]></TemplafySlideTemplateConfiguration>
</file>

<file path=customXml/item17.xml><?xml version="1.0" encoding="utf-8"?>
<p:properties xmlns:p="http://schemas.microsoft.com/office/2006/metadata/properties" xmlns:xsi="http://www.w3.org/2001/XMLSchema-instance" xmlns:pc="http://schemas.microsoft.com/office/infopath/2007/PartnerControls">
  <documentManagement/>
</p:properties>
</file>

<file path=customXml/item18.xml><?xml version="1.0" encoding="utf-8"?>
<TemplafySlideFormConfiguration><![CDATA[{"formFields":[],"formDataEntries":[]}]]></TemplafySlideFormConfiguration>
</file>

<file path=customXml/item19.xml><?xml version="1.0" encoding="utf-8"?>
<TemplafyFormConfiguration><![CDATA[{"formFields":[],"formDataEntries":[]}]]></TemplafyFormConfiguration>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20.xml><?xml version="1.0" encoding="utf-8"?>
<ct:contentTypeSchema xmlns:ct="http://schemas.microsoft.com/office/2006/metadata/contentType" xmlns:ma="http://schemas.microsoft.com/office/2006/metadata/properties/metaAttributes" ct:_="" ma:_="" ma:contentTypeName="Document" ma:contentTypeID="0x0101002995B965FFEAA342A21A399655DD643E" ma:contentTypeVersion="13" ma:contentTypeDescription="Create a new document." ma:contentTypeScope="" ma:versionID="4fedc0f6ef78ad638a6b5a0849e7a18f">
  <xsd:schema xmlns:xsd="http://www.w3.org/2001/XMLSchema" xmlns:xs="http://www.w3.org/2001/XMLSchema" xmlns:p="http://schemas.microsoft.com/office/2006/metadata/properties" xmlns:ns2="37f34b39-ae9a-42c3-aa23-9e04d25d7d68" xmlns:ns3="65f63ffe-09f2-48f2-a153-3382f1b870a7" targetNamespace="http://schemas.microsoft.com/office/2006/metadata/properties" ma:root="true" ma:fieldsID="01388ec4b89c4805cbc088a841c7f853" ns2:_="" ns3:_="">
    <xsd:import namespace="37f34b39-ae9a-42c3-aa23-9e04d25d7d68"/>
    <xsd:import namespace="65f63ffe-09f2-48f2-a153-3382f1b870a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AutoKeyPoints" minOccurs="0"/>
                <xsd:element ref="ns2:MediaServiceKeyPoints" minOccurs="0"/>
                <xsd:element ref="ns2:MediaServiceGenerationTime" minOccurs="0"/>
                <xsd:element ref="ns2:MediaServiceEventHashCode"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7f34b39-ae9a-42c3-aa23-9e04d25d7d6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MediaServiceLocation" ma:internalName="MediaServiceLocation"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5f63ffe-09f2-48f2-a153-3382f1b870a7"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1.xml><?xml version="1.0" encoding="utf-8"?>
<TemplafyTemplateConfiguration><![CDATA[{"elementsMetadata":[],"transformationConfigurations":[],"templateName":"Figures Research","templateDescription":"Regularly recurring market reports with key takeaways by geography, industry, sector and area of focus","enableDocumentContentUpdater":false,"version":"2.0"}]]></TemplafyTemplateConfiguration>
</file>

<file path=customXml/item22.xml><?xml version="1.0" encoding="utf-8"?>
<TemplafySlideFormConfiguration><![CDATA[{"formFields":[],"formDataEntries":[]}]]></TemplafySlideFormConfiguration>
</file>

<file path=customXml/item23.xml><?xml version="1.0" encoding="utf-8"?>
<TemplafySlideTemplateConfiguration><![CDATA[{"slideVersion":1,"isValidatorEnabled":false,"isLocked":false,"elementsMetadata":[],"slideId":"637710428586587329","enableDocumentContentUpdater":false,"version":"2.0"}]]></TemplafySlideTemplateConfiguration>
</file>

<file path=customXml/item24.xml><?xml version="1.0" encoding="utf-8"?>
<p:properties xmlns:p="http://schemas.microsoft.com/office/2006/metadata/properties" xmlns:xsi="http://www.w3.org/2001/XMLSchema-instance" xmlns:pc="http://schemas.microsoft.com/office/infopath/2007/PartnerControls">
  <documentManagement/>
</p:properties>
</file>

<file path=customXml/item25.xml><?xml version="1.0" encoding="utf-8"?>
<ct:contentTypeSchema xmlns:ct="http://schemas.microsoft.com/office/2006/metadata/contentType" xmlns:ma="http://schemas.microsoft.com/office/2006/metadata/properties/metaAttributes" ct:_="" ma:_="" ma:contentTypeName="Document" ma:contentTypeID="0x0101002995B965FFEAA342A21A399655DD643E" ma:contentTypeVersion="13" ma:contentTypeDescription="Create a new document." ma:contentTypeScope="" ma:versionID="4fedc0f6ef78ad638a6b5a0849e7a18f">
  <xsd:schema xmlns:xsd="http://www.w3.org/2001/XMLSchema" xmlns:xs="http://www.w3.org/2001/XMLSchema" xmlns:p="http://schemas.microsoft.com/office/2006/metadata/properties" xmlns:ns2="37f34b39-ae9a-42c3-aa23-9e04d25d7d68" xmlns:ns3="65f63ffe-09f2-48f2-a153-3382f1b870a7" targetNamespace="http://schemas.microsoft.com/office/2006/metadata/properties" ma:root="true" ma:fieldsID="01388ec4b89c4805cbc088a841c7f853" ns2:_="" ns3:_="">
    <xsd:import namespace="37f34b39-ae9a-42c3-aa23-9e04d25d7d68"/>
    <xsd:import namespace="65f63ffe-09f2-48f2-a153-3382f1b870a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AutoKeyPoints" minOccurs="0"/>
                <xsd:element ref="ns2:MediaServiceKeyPoints" minOccurs="0"/>
                <xsd:element ref="ns2:MediaServiceGenerationTime" minOccurs="0"/>
                <xsd:element ref="ns2:MediaServiceEventHashCode"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7f34b39-ae9a-42c3-aa23-9e04d25d7d6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MediaServiceLocation" ma:internalName="MediaServiceLocation"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5f63ffe-09f2-48f2-a153-3382f1b870a7"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ct:contentTypeSchema xmlns:ct="http://schemas.microsoft.com/office/2006/metadata/contentType" xmlns:ma="http://schemas.microsoft.com/office/2006/metadata/properties/metaAttributes" ct:_="" ma:_="" ma:contentTypeName="Document" ma:contentTypeID="0x0101002995B965FFEAA342A21A399655DD643E" ma:contentTypeVersion="13" ma:contentTypeDescription="Create a new document." ma:contentTypeScope="" ma:versionID="4fedc0f6ef78ad638a6b5a0849e7a18f">
  <xsd:schema xmlns:xsd="http://www.w3.org/2001/XMLSchema" xmlns:xs="http://www.w3.org/2001/XMLSchema" xmlns:p="http://schemas.microsoft.com/office/2006/metadata/properties" xmlns:ns2="37f34b39-ae9a-42c3-aa23-9e04d25d7d68" xmlns:ns3="65f63ffe-09f2-48f2-a153-3382f1b870a7" targetNamespace="http://schemas.microsoft.com/office/2006/metadata/properties" ma:root="true" ma:fieldsID="01388ec4b89c4805cbc088a841c7f853" ns2:_="" ns3:_="">
    <xsd:import namespace="37f34b39-ae9a-42c3-aa23-9e04d25d7d68"/>
    <xsd:import namespace="65f63ffe-09f2-48f2-a153-3382f1b870a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AutoKeyPoints" minOccurs="0"/>
                <xsd:element ref="ns2:MediaServiceKeyPoints" minOccurs="0"/>
                <xsd:element ref="ns2:MediaServiceGenerationTime" minOccurs="0"/>
                <xsd:element ref="ns2:MediaServiceEventHashCode"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7f34b39-ae9a-42c3-aa23-9e04d25d7d6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MediaServiceLocation" ma:internalName="MediaServiceLocation"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5f63ffe-09f2-48f2-a153-3382f1b870a7"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p:properties xmlns:p="http://schemas.microsoft.com/office/2006/metadata/properties" xmlns:xsi="http://www.w3.org/2001/XMLSchema-instance" xmlns:pc="http://schemas.microsoft.com/office/infopath/2007/PartnerControls">
  <documentManagement/>
</p:properties>
</file>

<file path=customXml/item6.xml><?xml version="1.0" encoding="utf-8"?>
<TemplafySlideFormConfiguration><![CDATA[{"formFields":[],"formDataEntries":[]}]]></TemplafySlideFormConfiguration>
</file>

<file path=customXml/item7.xml><?xml version="1.0" encoding="utf-8"?>
<TemplafySlideFormConfiguration><![CDATA[{"formFields":[],"formDataEntries":[]}]]></TemplafySlideFormConfiguration>
</file>

<file path=customXml/item8.xml><?xml version="1.0" encoding="utf-8"?>
<TemplafySlideTemplateConfiguration><![CDATA[{"slideVersion":1,"isValidatorEnabled":false,"isLocked":false,"elementsMetadata":[],"slideId":"637710428586826192","enableDocumentContentUpdater":false,"version":"2.0"}]]></TemplafySlideTemplateConfiguration>
</file>

<file path=customXml/item9.xml><?xml version="1.0" encoding="utf-8"?>
<TemplafySlideTemplateConfiguration><![CDATA[{"slideVersion":1,"isValidatorEnabled":false,"isLocked":false,"elementsMetadata":[],"slideId":"637710428586918441","enableDocumentContentUpdater":false,"version":"2.0"}]]></TemplafySlideTemplateConfiguration>
</file>

<file path=customXml/itemProps1.xml><?xml version="1.0" encoding="utf-8"?>
<ds:datastoreItem xmlns:ds="http://schemas.openxmlformats.org/officeDocument/2006/customXml" ds:itemID="{6CEF34A5-863D-43E5-85F1-3E366FB506A5}">
  <ds:schemaRefs/>
</ds:datastoreItem>
</file>

<file path=customXml/itemProps10.xml><?xml version="1.0" encoding="utf-8"?>
<ds:datastoreItem xmlns:ds="http://schemas.openxmlformats.org/officeDocument/2006/customXml" ds:itemID="{3CE4ABB1-A8D0-4BDA-960E-19A8E78C85CB}">
  <ds:schemaRefs/>
</ds:datastoreItem>
</file>

<file path=customXml/itemProps11.xml><?xml version="1.0" encoding="utf-8"?>
<ds:datastoreItem xmlns:ds="http://schemas.openxmlformats.org/officeDocument/2006/customXml" ds:itemID="{75383E60-9089-4974-84F7-32BCBE8ABDA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7f34b39-ae9a-42c3-aa23-9e04d25d7d68"/>
    <ds:schemaRef ds:uri="65f63ffe-09f2-48f2-a153-3382f1b870a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12.xml><?xml version="1.0" encoding="utf-8"?>
<ds:datastoreItem xmlns:ds="http://schemas.openxmlformats.org/officeDocument/2006/customXml" ds:itemID="{80BDFBE0-DE12-4FFA-8804-5CB7F604B192}">
  <ds:schemaRefs/>
</ds:datastoreItem>
</file>

<file path=customXml/itemProps13.xml><?xml version="1.0" encoding="utf-8"?>
<ds:datastoreItem xmlns:ds="http://schemas.openxmlformats.org/officeDocument/2006/customXml" ds:itemID="{C9B8530F-F0E7-4108-B84F-14FDE78B6313}">
  <ds:schemaRefs/>
</ds:datastoreItem>
</file>

<file path=customXml/itemProps14.xml><?xml version="1.0" encoding="utf-8"?>
<ds:datastoreItem xmlns:ds="http://schemas.openxmlformats.org/officeDocument/2006/customXml" ds:itemID="{CE1B153A-2F68-47AA-9A5C-40ADC25F8EE9}">
  <ds:schemaRefs/>
</ds:datastoreItem>
</file>

<file path=customXml/itemProps15.xml><?xml version="1.0" encoding="utf-8"?>
<ds:datastoreItem xmlns:ds="http://schemas.openxmlformats.org/officeDocument/2006/customXml" ds:itemID="{4D2ABF8B-60BA-4166-A248-76BAD54EF60E}">
  <ds:schemaRefs/>
</ds:datastoreItem>
</file>

<file path=customXml/itemProps16.xml><?xml version="1.0" encoding="utf-8"?>
<ds:datastoreItem xmlns:ds="http://schemas.openxmlformats.org/officeDocument/2006/customXml" ds:itemID="{36EB031C-7AEB-40D6-87CF-E78365C48F96}">
  <ds:schemaRefs/>
</ds:datastoreItem>
</file>

<file path=customXml/itemProps17.xml><?xml version="1.0" encoding="utf-8"?>
<ds:datastoreItem xmlns:ds="http://schemas.openxmlformats.org/officeDocument/2006/customXml" ds:itemID="{8EB1D80E-1FF5-43B8-9469-5C9099EEBDDA}">
  <ds:schemaRefs>
    <ds:schemaRef ds:uri="37f34b39-ae9a-42c3-aa23-9e04d25d7d68"/>
    <ds:schemaRef ds:uri="http://purl.org/dc/elements/1.1/"/>
    <ds:schemaRef ds:uri="http://purl.org/dc/terms/"/>
    <ds:schemaRef ds:uri="http://schemas.microsoft.com/office/2006/documentManagement/types"/>
    <ds:schemaRef ds:uri="http://schemas.microsoft.com/office/infopath/2007/PartnerControls"/>
    <ds:schemaRef ds:uri="http://schemas.microsoft.com/office/2006/metadata/properties"/>
    <ds:schemaRef ds:uri="http://www.w3.org/XML/1998/namespace"/>
    <ds:schemaRef ds:uri="http://schemas.openxmlformats.org/package/2006/metadata/core-properties"/>
    <ds:schemaRef ds:uri="65f63ffe-09f2-48f2-a153-3382f1b870a7"/>
    <ds:schemaRef ds:uri="http://purl.org/dc/dcmitype/"/>
  </ds:schemaRefs>
</ds:datastoreItem>
</file>

<file path=customXml/itemProps18.xml><?xml version="1.0" encoding="utf-8"?>
<ds:datastoreItem xmlns:ds="http://schemas.openxmlformats.org/officeDocument/2006/customXml" ds:itemID="{210D0ECE-EB03-46B5-BB66-21A04B804858}">
  <ds:schemaRefs/>
</ds:datastoreItem>
</file>

<file path=customXml/itemProps19.xml><?xml version="1.0" encoding="utf-8"?>
<ds:datastoreItem xmlns:ds="http://schemas.openxmlformats.org/officeDocument/2006/customXml" ds:itemID="{55F8E4E1-3083-46FE-84D1-003F25E9D5F2}">
  <ds:schemaRefs/>
</ds:datastoreItem>
</file>

<file path=customXml/itemProps2.xml><?xml version="1.0" encoding="utf-8"?>
<ds:datastoreItem xmlns:ds="http://schemas.openxmlformats.org/officeDocument/2006/customXml" ds:itemID="{3866CC1B-8778-4E2F-80FB-72B1119E3573}">
  <ds:schemaRefs>
    <ds:schemaRef ds:uri="37f34b39-ae9a-42c3-aa23-9e04d25d7d68"/>
    <ds:schemaRef ds:uri="http://purl.org/dc/elements/1.1/"/>
    <ds:schemaRef ds:uri="http://purl.org/dc/terms/"/>
    <ds:schemaRef ds:uri="http://schemas.microsoft.com/office/2006/documentManagement/types"/>
    <ds:schemaRef ds:uri="http://schemas.microsoft.com/office/infopath/2007/PartnerControls"/>
    <ds:schemaRef ds:uri="http://schemas.microsoft.com/office/2006/metadata/properties"/>
    <ds:schemaRef ds:uri="http://www.w3.org/XML/1998/namespace"/>
    <ds:schemaRef ds:uri="http://schemas.openxmlformats.org/package/2006/metadata/core-properties"/>
    <ds:schemaRef ds:uri="65f63ffe-09f2-48f2-a153-3382f1b870a7"/>
    <ds:schemaRef ds:uri="http://purl.org/dc/dcmitype/"/>
  </ds:schemaRefs>
</ds:datastoreItem>
</file>

<file path=customXml/itemProps20.xml><?xml version="1.0" encoding="utf-8"?>
<ds:datastoreItem xmlns:ds="http://schemas.openxmlformats.org/officeDocument/2006/customXml" ds:itemID="{29A8C1AA-C515-40D6-B0B7-BB9CDBF5EB3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7f34b39-ae9a-42c3-aa23-9e04d25d7d68"/>
    <ds:schemaRef ds:uri="65f63ffe-09f2-48f2-a153-3382f1b870a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1.xml><?xml version="1.0" encoding="utf-8"?>
<ds:datastoreItem xmlns:ds="http://schemas.openxmlformats.org/officeDocument/2006/customXml" ds:itemID="{0627EAEC-6E82-412B-8BBE-A75F4261EB6E}">
  <ds:schemaRefs/>
</ds:datastoreItem>
</file>

<file path=customXml/itemProps22.xml><?xml version="1.0" encoding="utf-8"?>
<ds:datastoreItem xmlns:ds="http://schemas.openxmlformats.org/officeDocument/2006/customXml" ds:itemID="{031086C7-8170-414F-98F8-9D08D0482FA3}">
  <ds:schemaRefs/>
</ds:datastoreItem>
</file>

<file path=customXml/itemProps23.xml><?xml version="1.0" encoding="utf-8"?>
<ds:datastoreItem xmlns:ds="http://schemas.openxmlformats.org/officeDocument/2006/customXml" ds:itemID="{FCB9BDF9-8D0B-4A21-91C7-B45E2054D64F}">
  <ds:schemaRefs/>
</ds:datastoreItem>
</file>

<file path=customXml/itemProps24.xml><?xml version="1.0" encoding="utf-8"?>
<ds:datastoreItem xmlns:ds="http://schemas.openxmlformats.org/officeDocument/2006/customXml" ds:itemID="{C786C220-614D-4FCB-84A7-0388BF3A5EA0}">
  <ds:schemaRefs>
    <ds:schemaRef ds:uri="37f34b39-ae9a-42c3-aa23-9e04d25d7d68"/>
    <ds:schemaRef ds:uri="http://purl.org/dc/elements/1.1/"/>
    <ds:schemaRef ds:uri="http://purl.org/dc/terms/"/>
    <ds:schemaRef ds:uri="http://schemas.microsoft.com/office/2006/documentManagement/types"/>
    <ds:schemaRef ds:uri="http://schemas.microsoft.com/office/infopath/2007/PartnerControls"/>
    <ds:schemaRef ds:uri="http://schemas.microsoft.com/office/2006/metadata/properties"/>
    <ds:schemaRef ds:uri="http://www.w3.org/XML/1998/namespace"/>
    <ds:schemaRef ds:uri="http://schemas.openxmlformats.org/package/2006/metadata/core-properties"/>
    <ds:schemaRef ds:uri="65f63ffe-09f2-48f2-a153-3382f1b870a7"/>
    <ds:schemaRef ds:uri="http://purl.org/dc/dcmitype/"/>
  </ds:schemaRefs>
</ds:datastoreItem>
</file>

<file path=customXml/itemProps25.xml><?xml version="1.0" encoding="utf-8"?>
<ds:datastoreItem xmlns:ds="http://schemas.openxmlformats.org/officeDocument/2006/customXml" ds:itemID="{DBBF11DA-DF5F-4D90-96DF-5C67668C9C3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7f34b39-ae9a-42c3-aa23-9e04d25d7d68"/>
    <ds:schemaRef ds:uri="65f63ffe-09f2-48f2-a153-3382f1b870a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2F7CF15-E3CE-4448-B3D1-C57E75A342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7f34b39-ae9a-42c3-aa23-9e04d25d7d68"/>
    <ds:schemaRef ds:uri="65f63ffe-09f2-48f2-a153-3382f1b870a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232AE0FF-2F41-43E0-9ECC-98E8E7F9A095}">
  <ds:schemaRefs>
    <ds:schemaRef ds:uri="http://schemas.microsoft.com/sharepoint/v3/contenttype/forms"/>
  </ds:schemaRefs>
</ds:datastoreItem>
</file>

<file path=customXml/itemProps5.xml><?xml version="1.0" encoding="utf-8"?>
<ds:datastoreItem xmlns:ds="http://schemas.openxmlformats.org/officeDocument/2006/customXml" ds:itemID="{369B6EB6-07D0-4364-8042-B5E19EE81DC8}">
  <ds:schemaRefs>
    <ds:schemaRef ds:uri="37f34b39-ae9a-42c3-aa23-9e04d25d7d68"/>
    <ds:schemaRef ds:uri="http://purl.org/dc/elements/1.1/"/>
    <ds:schemaRef ds:uri="http://purl.org/dc/terms/"/>
    <ds:schemaRef ds:uri="http://schemas.microsoft.com/office/2006/documentManagement/types"/>
    <ds:schemaRef ds:uri="http://schemas.microsoft.com/office/infopath/2007/PartnerControls"/>
    <ds:schemaRef ds:uri="http://schemas.microsoft.com/office/2006/metadata/properties"/>
    <ds:schemaRef ds:uri="http://www.w3.org/XML/1998/namespace"/>
    <ds:schemaRef ds:uri="http://schemas.openxmlformats.org/package/2006/metadata/core-properties"/>
    <ds:schemaRef ds:uri="65f63ffe-09f2-48f2-a153-3382f1b870a7"/>
    <ds:schemaRef ds:uri="http://purl.org/dc/dcmitype/"/>
  </ds:schemaRefs>
</ds:datastoreItem>
</file>

<file path=customXml/itemProps6.xml><?xml version="1.0" encoding="utf-8"?>
<ds:datastoreItem xmlns:ds="http://schemas.openxmlformats.org/officeDocument/2006/customXml" ds:itemID="{A14E0F04-3979-4601-89E8-96C855458B98}">
  <ds:schemaRefs/>
</ds:datastoreItem>
</file>

<file path=customXml/itemProps7.xml><?xml version="1.0" encoding="utf-8"?>
<ds:datastoreItem xmlns:ds="http://schemas.openxmlformats.org/officeDocument/2006/customXml" ds:itemID="{AA3288F3-1D9F-49BB-BDD6-370C0756141F}">
  <ds:schemaRefs/>
</ds:datastoreItem>
</file>

<file path=customXml/itemProps8.xml><?xml version="1.0" encoding="utf-8"?>
<ds:datastoreItem xmlns:ds="http://schemas.openxmlformats.org/officeDocument/2006/customXml" ds:itemID="{5FFA546B-4BB0-4D9B-BD46-A26F0FF5BA05}">
  <ds:schemaRefs/>
</ds:datastoreItem>
</file>

<file path=customXml/itemProps9.xml><?xml version="1.0" encoding="utf-8"?>
<ds:datastoreItem xmlns:ds="http://schemas.openxmlformats.org/officeDocument/2006/customXml" ds:itemID="{2A35B555-51E5-4508-999D-0DB2223E8596}">
  <ds:schemaRefs/>
</ds:datastoreItem>
</file>

<file path=docMetadata/LabelInfo.xml><?xml version="1.0" encoding="utf-8"?>
<clbl:labelList xmlns:clbl="http://schemas.microsoft.com/office/2020/mipLabelMetadata">
  <clbl:label id="{9e767a3e-36d8-4341-a9b3-8a01d66037db}" enabled="1" method="Privileged" siteId="{0159e9d0-09a0-4edf-96ba-a3deea363c28}" removed="0"/>
</clbl:labelList>
</file>

<file path=docProps/app.xml><?xml version="1.0" encoding="utf-8"?>
<Properties xmlns="http://schemas.openxmlformats.org/officeDocument/2006/extended-properties" xmlns:vt="http://schemas.openxmlformats.org/officeDocument/2006/docPropsVTypes">
  <Template>Figures Master - 20210903</Template>
  <TotalTime>600</TotalTime>
  <Words>2543</Words>
  <Application>Microsoft Office PowerPoint</Application>
  <PresentationFormat>Widescreen</PresentationFormat>
  <Paragraphs>423</Paragraphs>
  <Slides>9</Slides>
  <Notes>1</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9</vt:i4>
      </vt:variant>
    </vt:vector>
  </HeadingPairs>
  <TitlesOfParts>
    <vt:vector size="23" baseType="lpstr">
      <vt:lpstr>Arial</vt:lpstr>
      <vt:lpstr>Arial Narrow</vt:lpstr>
      <vt:lpstr>Barlow Condensed</vt:lpstr>
      <vt:lpstr>Barlow Condensed Light</vt:lpstr>
      <vt:lpstr>Barlow Condensed Thin</vt:lpstr>
      <vt:lpstr>Calibre</vt:lpstr>
      <vt:lpstr>Calibre (Body)</vt:lpstr>
      <vt:lpstr>Calibre Light</vt:lpstr>
      <vt:lpstr>Calibre Medium</vt:lpstr>
      <vt:lpstr>Calibre Semibold</vt:lpstr>
      <vt:lpstr>Calibri</vt:lpstr>
      <vt:lpstr>Financier Display</vt:lpstr>
      <vt:lpstr>SwissReSansOTLight</vt:lpstr>
      <vt:lpstr>Figures Master - 20210903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Fort Lauderdale Offices See Firming Rents Amid Soft Demand</dc:title>
  <dc:creator>CBRE Research</dc:creator>
  <cp:lastModifiedBy>Ettelman, Ilyssa @ CBRE Research</cp:lastModifiedBy>
  <cp:revision>19</cp:revision>
  <dcterms:created xsi:type="dcterms:W3CDTF">2024-10-08T16:13:53Z</dcterms:created>
  <dcterms:modified xsi:type="dcterms:W3CDTF">2026-04-09T14:39:40Z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0x0101002995B965FFEAA342A21A399655DD643E</vt:lpwstr>
  </property>
  <property fmtid="{D5CDD505-2E9C-101B-9397-08002B2CF9AE}" pid="3" name="TemplafyTimeStamp">
    <vt:lpwstr>2021-10-28T18:34:19</vt:lpwstr>
  </property>
  <property fmtid="{D5CDD505-2E9C-101B-9397-08002B2CF9AE}" pid="4" name="TemplafyTenantId">
    <vt:lpwstr>cbre</vt:lpwstr>
  </property>
  <property fmtid="{D5CDD505-2E9C-101B-9397-08002B2CF9AE}" pid="5" name="TemplafyTemplateId">
    <vt:lpwstr>637710428582035062</vt:lpwstr>
  </property>
  <property fmtid="{D5CDD505-2E9C-101B-9397-08002B2CF9AE}" pid="6" name="TemplafyUserProfileId">
    <vt:lpwstr>637689480592126272</vt:lpwstr>
  </property>
  <property fmtid="{D5CDD505-2E9C-101B-9397-08002B2CF9AE}" pid="7" name="TemplafyFromBlank">
    <vt:bool>false</vt:bool>
  </property>
  <property fmtid="{D5CDD505-2E9C-101B-9397-08002B2CF9AE}" pid="8" name="HasRun">
    <vt:lpwstr>true</vt:lpwstr>
  </property>
</Properties>
</file>